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512" r:id="rId3"/>
    <p:sldId id="483" r:id="rId4"/>
    <p:sldId id="485" r:id="rId5"/>
    <p:sldId id="291" r:id="rId6"/>
    <p:sldId id="292" r:id="rId7"/>
    <p:sldId id="352" r:id="rId8"/>
    <p:sldId id="293" r:id="rId9"/>
    <p:sldId id="295" r:id="rId10"/>
    <p:sldId id="298" r:id="rId11"/>
    <p:sldId id="486" r:id="rId12"/>
    <p:sldId id="487" r:id="rId13"/>
    <p:sldId id="488" r:id="rId14"/>
    <p:sldId id="300" r:id="rId15"/>
    <p:sldId id="301" r:id="rId16"/>
    <p:sldId id="309" r:id="rId17"/>
    <p:sldId id="310" r:id="rId18"/>
    <p:sldId id="489" r:id="rId19"/>
    <p:sldId id="510" r:id="rId20"/>
    <p:sldId id="511" r:id="rId21"/>
    <p:sldId id="316" r:id="rId22"/>
    <p:sldId id="312" r:id="rId23"/>
    <p:sldId id="314" r:id="rId24"/>
    <p:sldId id="513" r:id="rId25"/>
    <p:sldId id="315" r:id="rId26"/>
    <p:sldId id="317" r:id="rId27"/>
    <p:sldId id="318" r:id="rId28"/>
    <p:sldId id="319" r:id="rId29"/>
    <p:sldId id="320" r:id="rId30"/>
    <p:sldId id="322" r:id="rId31"/>
    <p:sldId id="321" r:id="rId32"/>
    <p:sldId id="323" r:id="rId33"/>
    <p:sldId id="343" r:id="rId34"/>
    <p:sldId id="492" r:id="rId35"/>
    <p:sldId id="490" r:id="rId36"/>
    <p:sldId id="491" r:id="rId37"/>
    <p:sldId id="304" r:id="rId38"/>
    <p:sldId id="290" r:id="rId39"/>
    <p:sldId id="308" r:id="rId40"/>
    <p:sldId id="514" r:id="rId41"/>
    <p:sldId id="296" r:id="rId42"/>
    <p:sldId id="297" r:id="rId43"/>
    <p:sldId id="302" r:id="rId44"/>
    <p:sldId id="303" r:id="rId45"/>
    <p:sldId id="495" r:id="rId46"/>
    <p:sldId id="496" r:id="rId47"/>
    <p:sldId id="493" r:id="rId48"/>
    <p:sldId id="305" r:id="rId49"/>
    <p:sldId id="494" r:id="rId50"/>
    <p:sldId id="307" r:id="rId51"/>
    <p:sldId id="306" r:id="rId52"/>
    <p:sldId id="311" r:id="rId53"/>
    <p:sldId id="497" r:id="rId54"/>
    <p:sldId id="336" r:id="rId55"/>
    <p:sldId id="326" r:id="rId56"/>
    <p:sldId id="337" r:id="rId57"/>
    <p:sldId id="327" r:id="rId58"/>
    <p:sldId id="328" r:id="rId59"/>
    <p:sldId id="329" r:id="rId60"/>
    <p:sldId id="331" r:id="rId61"/>
    <p:sldId id="332" r:id="rId62"/>
    <p:sldId id="335" r:id="rId63"/>
    <p:sldId id="339" r:id="rId64"/>
    <p:sldId id="338" r:id="rId65"/>
    <p:sldId id="334" r:id="rId66"/>
    <p:sldId id="344" r:id="rId67"/>
    <p:sldId id="341" r:id="rId68"/>
    <p:sldId id="498" r:id="rId69"/>
    <p:sldId id="499" r:id="rId70"/>
    <p:sldId id="500" r:id="rId71"/>
    <p:sldId id="501" r:id="rId72"/>
    <p:sldId id="502" r:id="rId73"/>
    <p:sldId id="506" r:id="rId74"/>
    <p:sldId id="507" r:id="rId75"/>
    <p:sldId id="503" r:id="rId7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2465" autoAdjust="0"/>
  </p:normalViewPr>
  <p:slideViewPr>
    <p:cSldViewPr snapToGrid="0">
      <p:cViewPr varScale="1">
        <p:scale>
          <a:sx n="114" d="100"/>
          <a:sy n="114" d="100"/>
        </p:scale>
        <p:origin x="416" y="16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3, 4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Tariffs and Quotas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F6F1E2C-A198-D143-878C-BA9E76AC90D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FB1800-2986-EF4E-8148-C41A220C488E}"/>
              </a:ext>
            </a:extLst>
          </p:cNvPr>
          <p:cNvSpPr/>
          <p:nvPr/>
        </p:nvSpPr>
        <p:spPr>
          <a:xfrm>
            <a:off x="1447800" y="3505200"/>
            <a:ext cx="20574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C7607FE-46B8-8B46-A500-26B65ABAC54D}"/>
              </a:ext>
            </a:extLst>
          </p:cNvPr>
          <p:cNvSpPr/>
          <p:nvPr/>
        </p:nvSpPr>
        <p:spPr>
          <a:xfrm flipH="1">
            <a:off x="20574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1A8F3E-492E-B94B-B7F2-FFDA226A1B8E}"/>
              </a:ext>
            </a:extLst>
          </p:cNvPr>
          <p:cNvSpPr/>
          <p:nvPr/>
        </p:nvSpPr>
        <p:spPr>
          <a:xfrm>
            <a:off x="2362200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2057401" y="3505200"/>
            <a:ext cx="292100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157E-AB63-F449-8DF8-87FDEDD87F76}"/>
              </a:ext>
            </a:extLst>
          </p:cNvPr>
          <p:cNvSpPr/>
          <p:nvPr/>
        </p:nvSpPr>
        <p:spPr>
          <a:xfrm>
            <a:off x="1447800" y="3505200"/>
            <a:ext cx="609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52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60" name="Oval 33">
            <a:extLst>
              <a:ext uri="{FF2B5EF4-FFF2-40B4-BE49-F238E27FC236}">
                <a16:creationId xmlns:a16="http://schemas.microsoft.com/office/drawing/2014/main" id="{FC0A838E-D06A-3748-9871-3C1D7EB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2819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FAC8-983F-C842-BD78-455DBB4C43DD}"/>
              </a:ext>
            </a:extLst>
          </p:cNvPr>
          <p:cNvSpPr txBox="1"/>
          <p:nvPr/>
        </p:nvSpPr>
        <p:spPr>
          <a:xfrm>
            <a:off x="3632548" y="1163877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3B407899-53C4-2143-A181-DBF1D05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3962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452654-4B9B-DC43-B033-7C95055F1593}"/>
              </a:ext>
            </a:extLst>
          </p:cNvPr>
          <p:cNvSpPr txBox="1"/>
          <p:nvPr/>
        </p:nvSpPr>
        <p:spPr>
          <a:xfrm>
            <a:off x="7315200" y="19812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42493-0EB0-F74B-B2F6-093ACDB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703173-760F-BD4D-B818-6C26648E5CBA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AFBE3B-640C-DC47-8621-3E805C4FCB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41440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49" grpId="0" animBg="1"/>
      <p:bldP spid="49" grpId="1" animBg="1"/>
      <p:bldP spid="19" grpId="0" animBg="1"/>
      <p:bldP spid="19" grpId="1" animBg="1"/>
      <p:bldP spid="5" grpId="0" animBg="1"/>
      <p:bldP spid="5" grpId="1" animBg="1"/>
      <p:bldP spid="54" grpId="0" animBg="1"/>
      <p:bldP spid="54" grpId="1" animBg="1"/>
      <p:bldP spid="54" grpId="2" animBg="1"/>
      <p:bldP spid="36" grpId="0"/>
      <p:bldP spid="37" grpId="0"/>
      <p:bldP spid="33" grpId="0"/>
      <p:bldP spid="39" grpId="0"/>
      <p:bldP spid="55" grpId="0" animBg="1"/>
      <p:bldP spid="60" grpId="1" animBg="1"/>
      <p:bldP spid="60" grpId="2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5F13EB-8479-E84D-BE9D-2E8EE371C027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E0FFA-C256-CE4C-9852-3EFCFF5688E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58248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1685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price falls, why does the gain to demanders not equal the fall in what they pay?  Is it larger than this or smaller?</a:t>
            </a:r>
          </a:p>
          <a:p>
            <a:r>
              <a:rPr lang="en-US" dirty="0"/>
              <a:t>If a price rises, why is the gain to suppliers not their rise in revenue?  Is it larger or smaller? </a:t>
            </a:r>
          </a:p>
          <a:p>
            <a:r>
              <a:rPr lang="en-US" dirty="0"/>
              <a:t>In what sense does a small country gain by eliminating a tariff?  Does anybody in the country lose?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52503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/>
          <p:cNvSpPr/>
          <p:nvPr/>
        </p:nvSpPr>
        <p:spPr>
          <a:xfrm>
            <a:off x="3246967" y="2971800"/>
            <a:ext cx="567266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2057400" y="2971800"/>
            <a:ext cx="605367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larger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905" y="51993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6800" y="5791200"/>
            <a:ext cx="408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Tariffs, t, then 2t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flipV="1">
            <a:off x="1219200" y="29718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447800" y="2971800"/>
            <a:ext cx="2971800" cy="0"/>
          </a:xfrm>
          <a:prstGeom prst="line">
            <a:avLst/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2838453" y="3851275"/>
            <a:ext cx="228600" cy="584201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36849" y="4156075"/>
            <a:ext cx="5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5D1"/>
                </a:solidFill>
              </a:rPr>
              <a:t>M</a:t>
            </a:r>
            <a:r>
              <a:rPr lang="en-US" baseline="-25000" dirty="0">
                <a:solidFill>
                  <a:srgbClr val="7575D1"/>
                </a:solidFill>
              </a:rPr>
              <a:t>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45000" cy="2412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doubling the tariff</a:t>
            </a:r>
          </a:p>
          <a:p>
            <a:pPr lvl="1"/>
            <a:r>
              <a:rPr lang="en-US" sz="2000" dirty="0"/>
              <a:t>Price rises by twice as much</a:t>
            </a:r>
          </a:p>
          <a:p>
            <a:pPr lvl="1"/>
            <a:r>
              <a:rPr lang="en-US" sz="2000" dirty="0"/>
              <a:t>Imports fall by twice as much</a:t>
            </a:r>
          </a:p>
          <a:p>
            <a:pPr lvl="1"/>
            <a:r>
              <a:rPr lang="en-US" sz="2000" dirty="0"/>
              <a:t>Deadweight loss is </a:t>
            </a:r>
            <a:r>
              <a:rPr lang="en-US" sz="2000" dirty="0">
                <a:solidFill>
                  <a:srgbClr val="7575D1"/>
                </a:solidFill>
              </a:rPr>
              <a:t>4-times </a:t>
            </a:r>
            <a:r>
              <a:rPr lang="en-US" sz="2000" dirty="0"/>
              <a:t>as large!</a:t>
            </a:r>
          </a:p>
          <a:p>
            <a:pPr lvl="2"/>
            <a:r>
              <a:rPr lang="en-US" sz="1600" dirty="0"/>
              <a:t>(Efficiency loss rises with the </a:t>
            </a:r>
            <a:r>
              <a:rPr lang="en-US" sz="1600" u="sng" dirty="0"/>
              <a:t>square</a:t>
            </a:r>
            <a:r>
              <a:rPr lang="en-US" sz="1600" dirty="0"/>
              <a:t> of the tariff)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654300" y="29845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8500" y="29972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752600" y="2971800"/>
            <a:ext cx="0" cy="10668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505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57400" y="4648200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54375" y="4648200"/>
            <a:ext cx="555625" cy="31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3C1-8086-BC43-9410-9BDF127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A7E866-5377-9D49-A627-096E8D14DE1F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235A6-7F9A-674D-9550-1CA1C1D096FF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62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48" grpId="0" animBg="1"/>
      <p:bldP spid="57" grpId="0"/>
      <p:bldP spid="61" grpId="0" animBg="1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2959101" y="2425700"/>
            <a:ext cx="838200" cy="16002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2" y="2387600"/>
            <a:ext cx="897467" cy="16383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5880100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Specific Tariff </a:t>
            </a:r>
            <a:r>
              <a:rPr lang="en-US" sz="3200" dirty="0" err="1"/>
              <a:t>t</a:t>
            </a:r>
            <a:r>
              <a:rPr lang="en-US" sz="3200" baseline="-250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P</a:t>
            </a:r>
            <a:r>
              <a:rPr lang="en-US" sz="3200" baseline="-25000" dirty="0" err="1"/>
              <a:t>aut</a:t>
            </a:r>
            <a:r>
              <a:rPr lang="en-US" sz="3200" dirty="0"/>
              <a:t> − P</a:t>
            </a:r>
            <a:r>
              <a:rPr lang="en-US" sz="3200" baseline="-25000" dirty="0"/>
              <a:t>W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prohibitive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 0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0" y="3263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7567" y="2408767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2250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340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8700" y="56134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=0 )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flipH="1" flipV="1">
            <a:off x="1473200" y="2116667"/>
            <a:ext cx="228600" cy="192193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53633" y="28829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67" y="1913466"/>
            <a:ext cx="13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≠ P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233" y="2192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23307" y="1829731"/>
            <a:ext cx="581607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730" y="1152939"/>
            <a:ext cx="3432313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NOTE:</a:t>
            </a:r>
            <a:r>
              <a:rPr lang="en-US" dirty="0">
                <a:solidFill>
                  <a:srgbClr val="00B050"/>
                </a:solidFill>
              </a:rPr>
              <a:t>  You’ll have to calculate this from supply and demand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326F8D-2A8C-F643-BD7E-E2C45D939B60}"/>
              </a:ext>
            </a:extLst>
          </p:cNvPr>
          <p:cNvSpPr/>
          <p:nvPr/>
        </p:nvSpPr>
        <p:spPr>
          <a:xfrm>
            <a:off x="432317" y="2086541"/>
            <a:ext cx="1125895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69C236-A4A6-5646-9BE4-9D0E27DE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5A576-E094-E143-92A8-BCEE08F6AA30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2C97B2-CFBB-8841-B2AD-C29EAD543EE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7647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36" grpId="0"/>
      <p:bldP spid="33" grpId="0"/>
      <p:bldP spid="39" grpId="0"/>
      <p:bldP spid="55" grpId="0" animBg="1"/>
      <p:bldP spid="3" grpId="0" animBg="1"/>
      <p:bldP spid="4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78A01BC-E699-1540-A53A-0C22C9FFC6BC}"/>
              </a:ext>
            </a:extLst>
          </p:cNvPr>
          <p:cNvSpPr/>
          <p:nvPr/>
        </p:nvSpPr>
        <p:spPr>
          <a:xfrm flipH="1">
            <a:off x="1828800" y="3886200"/>
            <a:ext cx="287867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D98AFE6D-C4A2-FD4C-B969-E1A6A6A9D740}"/>
              </a:ext>
            </a:extLst>
          </p:cNvPr>
          <p:cNvSpPr/>
          <p:nvPr/>
        </p:nvSpPr>
        <p:spPr>
          <a:xfrm>
            <a:off x="3716866" y="3886200"/>
            <a:ext cx="245534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1333B-8DFC-3344-AC9E-F7729A37A7C3}"/>
              </a:ext>
            </a:extLst>
          </p:cNvPr>
          <p:cNvSpPr txBox="1"/>
          <p:nvPr/>
        </p:nvSpPr>
        <p:spPr>
          <a:xfrm>
            <a:off x="4721290" y="3251143"/>
            <a:ext cx="190344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Tariff causes same dead-weight loss (with linear S&amp;D)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B401-0F86-F945-89E0-AB90F6D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FE53D-7FE1-F34B-A8EC-701B04FEADF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9464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3" grpId="0"/>
      <p:bldP spid="49" grpId="0"/>
      <p:bldP spid="58" grpId="0" animBg="1"/>
      <p:bldP spid="62" grpId="0"/>
      <p:bldP spid="64" grpId="0"/>
      <p:bldP spid="67" grpId="0"/>
      <p:bldP spid="68" grpId="0"/>
      <p:bldP spid="7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C893-63BD-D94C-A20B-AA9E119420DA}"/>
              </a:ext>
            </a:extLst>
          </p:cNvPr>
          <p:cNvGrpSpPr/>
          <p:nvPr/>
        </p:nvGrpSpPr>
        <p:grpSpPr>
          <a:xfrm>
            <a:off x="2133600" y="3505200"/>
            <a:ext cx="1587500" cy="381000"/>
            <a:chOff x="2362200" y="2438400"/>
            <a:chExt cx="1587500" cy="381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803368-A4DF-EA46-97D9-FDD34BFB6462}"/>
                </a:ext>
              </a:extLst>
            </p:cNvPr>
            <p:cNvSpPr/>
            <p:nvPr/>
          </p:nvSpPr>
          <p:spPr>
            <a:xfrm>
              <a:off x="2590800" y="2438400"/>
              <a:ext cx="11430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96DEA99-4615-694A-AB56-E1EC0C7E5350}"/>
                </a:ext>
              </a:extLst>
            </p:cNvPr>
            <p:cNvSpPr/>
            <p:nvPr/>
          </p:nvSpPr>
          <p:spPr>
            <a:xfrm>
              <a:off x="37338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53947FB5-A6F8-824F-B7D0-6B8360BC6163}"/>
                </a:ext>
              </a:extLst>
            </p:cNvPr>
            <p:cNvSpPr/>
            <p:nvPr/>
          </p:nvSpPr>
          <p:spPr>
            <a:xfrm flipH="1">
              <a:off x="23622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FC1174-20B7-7045-9DFB-C4F5BAB0829D}"/>
              </a:ext>
            </a:extLst>
          </p:cNvPr>
          <p:cNvSpPr/>
          <p:nvPr/>
        </p:nvSpPr>
        <p:spPr>
          <a:xfrm>
            <a:off x="21336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100D10-058E-2448-91A5-C39E2F888662}"/>
              </a:ext>
            </a:extLst>
          </p:cNvPr>
          <p:cNvSpPr/>
          <p:nvPr/>
        </p:nvSpPr>
        <p:spPr>
          <a:xfrm>
            <a:off x="35052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6A0A9-478C-0A4F-B7BB-0BCE8C4C3320}"/>
              </a:ext>
            </a:extLst>
          </p:cNvPr>
          <p:cNvGrpSpPr/>
          <p:nvPr/>
        </p:nvGrpSpPr>
        <p:grpSpPr>
          <a:xfrm>
            <a:off x="1447800" y="3505200"/>
            <a:ext cx="901699" cy="381000"/>
            <a:chOff x="1447800" y="3505200"/>
            <a:chExt cx="901699" cy="381000"/>
          </a:xfrm>
        </p:grpSpPr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1A661A14-1627-6847-9F9C-D28FAB4C6B4D}"/>
                </a:ext>
              </a:extLst>
            </p:cNvPr>
            <p:cNvSpPr/>
            <p:nvPr/>
          </p:nvSpPr>
          <p:spPr>
            <a:xfrm flipV="1">
              <a:off x="2133599" y="3505200"/>
              <a:ext cx="215900" cy="3810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46405-4224-264A-8AE9-6A63061FFB84}"/>
                </a:ext>
              </a:extLst>
            </p:cNvPr>
            <p:cNvSpPr/>
            <p:nvPr/>
          </p:nvSpPr>
          <p:spPr>
            <a:xfrm>
              <a:off x="1447800" y="3505200"/>
              <a:ext cx="685800" cy="381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1758B-FB75-214B-9D03-4178D3514832}"/>
              </a:ext>
            </a:extLst>
          </p:cNvPr>
          <p:cNvGrpSpPr/>
          <p:nvPr/>
        </p:nvGrpSpPr>
        <p:grpSpPr>
          <a:xfrm>
            <a:off x="1447800" y="3505200"/>
            <a:ext cx="2273300" cy="381000"/>
            <a:chOff x="1828800" y="2667000"/>
            <a:chExt cx="2273300" cy="381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C20B0D-D332-5C4D-80DA-FD7FDEEE3D60}"/>
                </a:ext>
              </a:extLst>
            </p:cNvPr>
            <p:cNvSpPr/>
            <p:nvPr/>
          </p:nvSpPr>
          <p:spPr>
            <a:xfrm>
              <a:off x="1828800" y="2667000"/>
              <a:ext cx="20574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A5CA8150-8BD4-1841-BB47-10A36644EA31}"/>
                </a:ext>
              </a:extLst>
            </p:cNvPr>
            <p:cNvSpPr/>
            <p:nvPr/>
          </p:nvSpPr>
          <p:spPr>
            <a:xfrm>
              <a:off x="3886200" y="26670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447800" y="4038600"/>
            <a:ext cx="63324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BE764C6-5277-2B40-8E96-8C0CD87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Welfare effects of a fall in world price in presence of specific tariff</a:t>
            </a:r>
          </a:p>
          <a:p>
            <a:pPr lvl="1"/>
            <a:r>
              <a:rPr lang="en-US" sz="2000" dirty="0"/>
              <a:t>Suppliers lose        –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   +(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+(</a:t>
            </a:r>
            <a:r>
              <a:rPr lang="en-US" sz="2000" dirty="0" err="1"/>
              <a:t>e+f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gains        +(</a:t>
            </a:r>
            <a:r>
              <a:rPr lang="en-US" sz="2000" dirty="0" err="1"/>
              <a:t>b+c+d+e+f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C6175-42ED-FB4C-AB0A-5EE62A6D1DA7}"/>
              </a:ext>
            </a:extLst>
          </p:cNvPr>
          <p:cNvSpPr txBox="1"/>
          <p:nvPr/>
        </p:nvSpPr>
        <p:spPr>
          <a:xfrm>
            <a:off x="1752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C3F48-BBB0-B344-92C3-25B9C200D527}"/>
              </a:ext>
            </a:extLst>
          </p:cNvPr>
          <p:cNvSpPr txBox="1"/>
          <p:nvPr/>
        </p:nvSpPr>
        <p:spPr>
          <a:xfrm>
            <a:off x="2176167" y="35808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6FBC0-41B0-464A-AFC1-E3D61867AC8E}"/>
              </a:ext>
            </a:extLst>
          </p:cNvPr>
          <p:cNvCxnSpPr/>
          <p:nvPr/>
        </p:nvCxnSpPr>
        <p:spPr>
          <a:xfrm>
            <a:off x="5334000" y="3352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FB70F0-A671-BE46-AEC9-C2B537DC3B26}"/>
              </a:ext>
            </a:extLst>
          </p:cNvPr>
          <p:cNvSpPr txBox="1"/>
          <p:nvPr/>
        </p:nvSpPr>
        <p:spPr>
          <a:xfrm>
            <a:off x="2133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2815CC-6D9D-B346-94E1-3A96DC90934E}"/>
              </a:ext>
            </a:extLst>
          </p:cNvPr>
          <p:cNvSpPr txBox="1"/>
          <p:nvPr/>
        </p:nvSpPr>
        <p:spPr>
          <a:xfrm>
            <a:off x="35052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51B3B-6F31-CD4B-8D49-8328B47B31FA}"/>
              </a:ext>
            </a:extLst>
          </p:cNvPr>
          <p:cNvSpPr txBox="1"/>
          <p:nvPr/>
        </p:nvSpPr>
        <p:spPr>
          <a:xfrm>
            <a:off x="2796803" y="3503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E5DD-D96E-2F4B-AD38-D9E2CE20A667}"/>
              </a:ext>
            </a:extLst>
          </p:cNvPr>
          <p:cNvSpPr txBox="1"/>
          <p:nvPr/>
        </p:nvSpPr>
        <p:spPr>
          <a:xfrm>
            <a:off x="3474720" y="35787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BE057E-846A-CC4F-A161-A551A235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DA8BA7-E2D6-3B45-83E7-C1687E20BB8D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E7780-BDFE-B142-820C-031E2C83A255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6855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/>
      <p:bldP spid="52" grpId="0"/>
      <p:bldP spid="61" grpId="0"/>
      <p:bldP spid="74" grpId="0"/>
      <p:bldP spid="6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</a:t>
            </a:r>
            <a:b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6000" b="1" u="sng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Your</a:t>
            </a:r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2767-D486-6646-BED9-A2DFE5D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088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245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1 </a:t>
            </a:r>
          </a:p>
          <a:p>
            <a:pPr lvl="1"/>
            <a:r>
              <a:rPr lang="en-US" dirty="0"/>
              <a:t>Available today after class</a:t>
            </a:r>
          </a:p>
          <a:p>
            <a:pPr lvl="1"/>
            <a:r>
              <a:rPr lang="en-US" dirty="0"/>
              <a:t>Due Friday midnight</a:t>
            </a:r>
          </a:p>
          <a:p>
            <a:pPr lvl="1"/>
            <a:r>
              <a:rPr lang="en-US" dirty="0"/>
              <a:t>Accepted until Saturday midnight with penalty</a:t>
            </a:r>
          </a:p>
          <a:p>
            <a:pPr lvl="1"/>
            <a:r>
              <a:rPr lang="en-US" dirty="0"/>
              <a:t>Covers material on State of Play, 1 and 2</a:t>
            </a:r>
          </a:p>
          <a:p>
            <a:r>
              <a:rPr lang="en-US" dirty="0"/>
              <a:t>Suggestion for in-class responses:  </a:t>
            </a:r>
          </a:p>
          <a:p>
            <a:pPr lvl="1"/>
            <a:r>
              <a:rPr lang="en-US" dirty="0"/>
              <a:t>If you’ve already responded once, give time for others to respond</a:t>
            </a:r>
          </a:p>
          <a:p>
            <a:r>
              <a:rPr lang="en-US" dirty="0"/>
              <a:t>How to handle skipped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120F26F1-3755-9F40-A090-B21D0D415CF9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Tariff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Lahart</a:t>
            </a:r>
            <a:r>
              <a:rPr lang="en-US" dirty="0"/>
              <a:t> say the measurement of harm from tariffs is an “imperfect science”?</a:t>
            </a:r>
          </a:p>
          <a:p>
            <a:r>
              <a:rPr lang="en-US" dirty="0" err="1"/>
              <a:t>Lahart</a:t>
            </a:r>
            <a:r>
              <a:rPr lang="en-US" dirty="0"/>
              <a:t> cited an estimate of loss from Trump’s tariffs and retaliation of 1.3% of GDP.  Is this big?</a:t>
            </a:r>
          </a:p>
          <a:p>
            <a:r>
              <a:rPr lang="en-US" dirty="0"/>
              <a:t>What effects of tariffs are missing from the welfare effects of tariffs?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9239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world price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price in home market.  With </a:t>
                </a:r>
                <a:r>
                  <a:rPr lang="en-US" i="1" dirty="0"/>
                  <a:t>ad valorem </a:t>
                </a:r>
                <a:r>
                  <a:rPr lang="en-US" dirty="0"/>
                  <a:t>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u="sng" dirty="0"/>
                  <a:t>assumed</a:t>
                </a:r>
                <a:r>
                  <a:rPr lang="en-US" i="1" dirty="0"/>
                  <a:t> not large enough to stop trade: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457200"/>
                <a:r>
                  <a:rPr lang="en-US" dirty="0"/>
                  <a:t>Demand: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Supply: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Imports: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EA8C-C243-DD47-B254-D384257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35F0D1-68F4-394C-9CB1-F01A609C8C3F}"/>
              </a:ext>
            </a:extLst>
          </p:cNvPr>
          <p:cNvSpPr/>
          <p:nvPr/>
        </p:nvSpPr>
        <p:spPr>
          <a:xfrm>
            <a:off x="4283880" y="2114250"/>
            <a:ext cx="2518702" cy="5632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B264-6B47-6749-8B35-B770D849D423}"/>
              </a:ext>
            </a:extLst>
          </p:cNvPr>
          <p:cNvSpPr txBox="1"/>
          <p:nvPr/>
        </p:nvSpPr>
        <p:spPr>
          <a:xfrm>
            <a:off x="6428509" y="3532909"/>
            <a:ext cx="1683525" cy="20313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Used </a:t>
            </a:r>
            <a:r>
              <a:rPr lang="en-US" u="sng" dirty="0"/>
              <a:t>specific</a:t>
            </a:r>
            <a:r>
              <a:rPr lang="en-US" dirty="0"/>
              <a:t> tariff in graphs, </a:t>
            </a:r>
          </a:p>
          <a:p>
            <a:r>
              <a:rPr lang="en-US" u="sng" dirty="0"/>
              <a:t>ad valorem</a:t>
            </a:r>
            <a:r>
              <a:rPr lang="en-US" dirty="0"/>
              <a:t> </a:t>
            </a:r>
          </a:p>
          <a:p>
            <a:r>
              <a:rPr lang="en-US" dirty="0"/>
              <a:t>in eqns.</a:t>
            </a:r>
          </a:p>
          <a:p>
            <a:r>
              <a:rPr lang="en-US" dirty="0"/>
              <a:t>Both are for simplicity.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0DF0C3-A49F-4D4D-AEC6-FC4F0182B975}"/>
              </a:ext>
            </a:extLst>
          </p:cNvPr>
          <p:cNvCxnSpPr/>
          <p:nvPr/>
        </p:nvCxnSpPr>
        <p:spPr>
          <a:xfrm>
            <a:off x="6126480" y="2664823"/>
            <a:ext cx="313509" cy="8752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tariff (free trade;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With 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7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975-2EF1-C845-BE2D-23B8F001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0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most convenient to work with </a:t>
                </a:r>
                <a:r>
                  <a:rPr lang="en-US" u="sng" dirty="0"/>
                  <a:t>percentage changes</a:t>
                </a:r>
                <a:r>
                  <a:rPr lang="en-US" dirty="0"/>
                  <a:t> and </a:t>
                </a:r>
                <a:r>
                  <a:rPr lang="en-US" u="sng" dirty="0"/>
                  <a:t>elasticities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Percentage change in any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Elasticity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15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of (home) demand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):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(downward sloping)</a:t>
                </a:r>
              </a:p>
              <a:p>
                <a:r>
                  <a:rPr lang="en-US" dirty="0"/>
                  <a:t>Elasticity of (home) supply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33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430-CA77-B64C-B98E-DC39038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A4035B82-B724-6244-87C9-9B33CE09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796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7C661261-325D-3040-BB68-CD4C5BDA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40767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6FBFF-0138-6B4B-B54F-6D6F4C365280}"/>
              </a:ext>
            </a:extLst>
          </p:cNvPr>
          <p:cNvSpPr txBox="1"/>
          <p:nvPr/>
        </p:nvSpPr>
        <p:spPr>
          <a:xfrm>
            <a:off x="3492500" y="5791200"/>
            <a:ext cx="528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When you know the price change, use these to find the quantity change</a:t>
            </a:r>
          </a:p>
        </p:txBody>
      </p:sp>
    </p:spTree>
    <p:extLst>
      <p:ext uri="{BB962C8B-B14F-4D97-AF65-F5344CB8AC3E}">
        <p14:creationId xmlns:p14="http://schemas.microsoft.com/office/powerpoint/2010/main" val="11297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regarding elasticities:</a:t>
            </a:r>
          </a:p>
          <a:p>
            <a:pPr lvl="1"/>
            <a:r>
              <a:rPr lang="en-US" i="1" dirty="0"/>
              <a:t>They’ll be defined here as changes relative to the free-trade quantities and prices.</a:t>
            </a:r>
          </a:p>
          <a:p>
            <a:pPr lvl="1"/>
            <a:r>
              <a:rPr lang="en-US" i="1" dirty="0"/>
              <a:t>Different, but just as valid, would be changes relative to quantities and prices in the presence of the tariff.</a:t>
            </a:r>
          </a:p>
          <a:p>
            <a:pPr lvl="1"/>
            <a:r>
              <a:rPr lang="en-US" i="1" dirty="0"/>
              <a:t>Answers will differ, but by much less than our uncertainty about the values of elasticities.</a:t>
            </a:r>
          </a:p>
          <a:p>
            <a:pPr lvl="1"/>
            <a:r>
              <a:rPr lang="en-US" i="1" dirty="0"/>
              <a:t>In your calculations, use whichever is most convenient, but be consistent.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324-10DD-4F48-943A-239853A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7EDF639-6D09-5248-BC8A-02F9993396EA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are usually values, not quantities.</a:t>
                </a:r>
              </a:p>
              <a:p>
                <a:endParaRPr lang="en-US" dirty="0"/>
              </a:p>
              <a:p>
                <a:r>
                  <a:rPr lang="en-US" dirty="0"/>
                  <a:t>Values of initial quantities:</a:t>
                </a:r>
              </a:p>
              <a:p>
                <a:r>
                  <a:rPr lang="en-US" dirty="0"/>
                  <a:t>Demand: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Supply: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Imports: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C971-D2B5-5146-BBF6-B49BE5C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54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Effects of tariff on quantities: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Demand: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Supply: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32976-8CEF-4149-9324-7B396E52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860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1E3177A-070B-7E47-8406-BFDC586C0B47}"/>
              </a:ext>
            </a:extLst>
          </p:cNvPr>
          <p:cNvGrpSpPr/>
          <p:nvPr/>
        </p:nvGrpSpPr>
        <p:grpSpPr>
          <a:xfrm>
            <a:off x="259059" y="605054"/>
            <a:ext cx="8384458" cy="5104966"/>
            <a:chOff x="259059" y="605054"/>
            <a:chExt cx="8384458" cy="510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/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blipFill>
                  <a:blip r:embed="rId2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341E17-F2DF-BB4F-808A-589BB0BF8C20}"/>
                </a:ext>
              </a:extLst>
            </p:cNvPr>
            <p:cNvCxnSpPr/>
            <p:nvPr/>
          </p:nvCxnSpPr>
          <p:spPr>
            <a:xfrm flipV="1">
              <a:off x="2164059" y="5191239"/>
              <a:ext cx="601979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48591-A3C3-B04D-AD48-730B082FAA36}"/>
                </a:ext>
              </a:extLst>
            </p:cNvPr>
            <p:cNvCxnSpPr/>
            <p:nvPr/>
          </p:nvCxnSpPr>
          <p:spPr>
            <a:xfrm flipV="1">
              <a:off x="2164059" y="950227"/>
              <a:ext cx="0" cy="42410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28E49-1BC5-974B-9E10-D199F9A9BC6C}"/>
                </a:ext>
              </a:extLst>
            </p:cNvPr>
            <p:cNvCxnSpPr/>
            <p:nvPr/>
          </p:nvCxnSpPr>
          <p:spPr>
            <a:xfrm flipV="1">
              <a:off x="2743200" y="1143000"/>
              <a:ext cx="2797818" cy="32610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569414-305E-4D43-9433-7C2A739FA5E9}"/>
                </a:ext>
              </a:extLst>
            </p:cNvPr>
            <p:cNvCxnSpPr/>
            <p:nvPr/>
          </p:nvCxnSpPr>
          <p:spPr>
            <a:xfrm flipH="1" flipV="1">
              <a:off x="4660072" y="1143000"/>
              <a:ext cx="2642838" cy="33735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52C9D-0826-E44A-A096-735D5360DBAE}"/>
                </a:ext>
              </a:extLst>
            </p:cNvPr>
            <p:cNvCxnSpPr/>
            <p:nvPr/>
          </p:nvCxnSpPr>
          <p:spPr>
            <a:xfrm>
              <a:off x="2164059" y="3745439"/>
              <a:ext cx="587297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BB1F57-A6EE-B54A-BFB8-7D9FA225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614" y="3124200"/>
              <a:ext cx="0" cy="2067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FE30D-5CAE-8044-817B-D90082753350}"/>
                </a:ext>
              </a:extLst>
            </p:cNvPr>
            <p:cNvCxnSpPr/>
            <p:nvPr/>
          </p:nvCxnSpPr>
          <p:spPr>
            <a:xfrm>
              <a:off x="3338653" y="3745439"/>
              <a:ext cx="0" cy="1445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2A88D-432E-1047-B2B3-AD439B17A7CA}"/>
                </a:ext>
              </a:extLst>
            </p:cNvPr>
            <p:cNvCxnSpPr/>
            <p:nvPr/>
          </p:nvCxnSpPr>
          <p:spPr>
            <a:xfrm>
              <a:off x="2164059" y="3070733"/>
              <a:ext cx="5726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DCA76-F6DF-224B-90AD-0A6FFB887382}"/>
                </a:ext>
              </a:extLst>
            </p:cNvPr>
            <p:cNvCxnSpPr/>
            <p:nvPr/>
          </p:nvCxnSpPr>
          <p:spPr>
            <a:xfrm>
              <a:off x="3925951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63672E-DF25-F14B-A105-7D69C88A9E69}"/>
                </a:ext>
              </a:extLst>
            </p:cNvPr>
            <p:cNvCxnSpPr/>
            <p:nvPr/>
          </p:nvCxnSpPr>
          <p:spPr>
            <a:xfrm>
              <a:off x="6128316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437964-657F-964D-ADAD-129B8D18DE5D}"/>
                </a:ext>
              </a:extLst>
            </p:cNvPr>
            <p:cNvCxnSpPr/>
            <p:nvPr/>
          </p:nvCxnSpPr>
          <p:spPr>
            <a:xfrm>
              <a:off x="2164059" y="1667773"/>
              <a:ext cx="29364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/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1471" r="-1176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/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85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/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44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/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/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/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/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blipFill>
                  <a:blip r:embed="rId9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/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D03CFDB-05AA-584F-97EB-A431517A63BC}"/>
                </a:ext>
              </a:extLst>
            </p:cNvPr>
            <p:cNvSpPr/>
            <p:nvPr/>
          </p:nvSpPr>
          <p:spPr>
            <a:xfrm rot="5400000" flipV="1">
              <a:off x="3522248" y="4782643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089FBA21-B418-8745-AAB7-B08E46D1B8D9}"/>
                </a:ext>
              </a:extLst>
            </p:cNvPr>
            <p:cNvSpPr/>
            <p:nvPr/>
          </p:nvSpPr>
          <p:spPr>
            <a:xfrm rot="5400000" flipV="1">
              <a:off x="6300805" y="4781424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/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/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blipFill>
                  <a:blip r:embed="rId12"/>
                  <a:stretch>
                    <a:fillRect l="-4545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/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blipFill>
                  <a:blip r:embed="rId13"/>
                  <a:stretch>
                    <a:fillRect l="-2941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3B186F0-FFA9-D44C-A48D-A3FCA7F8F906}"/>
                </a:ext>
              </a:extLst>
            </p:cNvPr>
            <p:cNvSpPr/>
            <p:nvPr/>
          </p:nvSpPr>
          <p:spPr>
            <a:xfrm rot="10800000" flipH="1" flipV="1">
              <a:off x="1935459" y="3068664"/>
              <a:ext cx="228600" cy="671594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/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blipFill>
                  <a:blip r:embed="rId1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FE6818-71C9-164A-BB18-1BC60DE4862E}"/>
                </a:ext>
              </a:extLst>
            </p:cNvPr>
            <p:cNvSpPr txBox="1"/>
            <p:nvPr/>
          </p:nvSpPr>
          <p:spPr>
            <a:xfrm>
              <a:off x="2590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8D4874-712F-7F48-A68C-611F2E51BAFE}"/>
                </a:ext>
              </a:extLst>
            </p:cNvPr>
            <p:cNvSpPr txBox="1"/>
            <p:nvPr/>
          </p:nvSpPr>
          <p:spPr>
            <a:xfrm>
              <a:off x="35814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DC7E31-6130-9140-B036-060DD28AD904}"/>
                </a:ext>
              </a:extLst>
            </p:cNvPr>
            <p:cNvSpPr txBox="1"/>
            <p:nvPr/>
          </p:nvSpPr>
          <p:spPr>
            <a:xfrm>
              <a:off x="60960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A94112-1EB9-7541-8975-93A20C36AA6E}"/>
                </a:ext>
              </a:extLst>
            </p:cNvPr>
            <p:cNvSpPr txBox="1"/>
            <p:nvPr/>
          </p:nvSpPr>
          <p:spPr>
            <a:xfrm>
              <a:off x="4876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2EF64-5B4E-8C42-B21B-24BC04256F1A}"/>
                </a:ext>
              </a:extLst>
            </p:cNvPr>
            <p:cNvSpPr txBox="1"/>
            <p:nvPr/>
          </p:nvSpPr>
          <p:spPr>
            <a:xfrm>
              <a:off x="6324600" y="2971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I’ll 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effectLst/>
                  </a:rPr>
                  <a:t>to represent these areas.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blipFill>
                <a:blip r:embed="rId15"/>
                <a:stretch>
                  <a:fillRect l="-1182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B48E-CB68-C64A-90F9-1A014705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214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8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3A4008-E3B4-A340-9547-562B0461F14E}"/>
              </a:ext>
            </a:extLst>
          </p:cNvPr>
          <p:cNvSpPr/>
          <p:nvPr/>
        </p:nvSpPr>
        <p:spPr>
          <a:xfrm>
            <a:off x="5836418" y="4838280"/>
            <a:ext cx="519164" cy="338295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9CB84DB-480E-584D-9AC9-9214663B5A80}"/>
              </a:ext>
            </a:extLst>
          </p:cNvPr>
          <p:cNvSpPr/>
          <p:nvPr/>
        </p:nvSpPr>
        <p:spPr>
          <a:xfrm flipV="1">
            <a:off x="6356419" y="4848329"/>
            <a:ext cx="235300" cy="309685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949A2-B390-284C-AC2A-1123D37A0C4F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54EE2E-CD17-A54E-8203-B6DC494C7F27}"/>
              </a:ext>
            </a:extLst>
          </p:cNvPr>
          <p:cNvSpPr/>
          <p:nvPr/>
        </p:nvSpPr>
        <p:spPr>
          <a:xfrm>
            <a:off x="5839434" y="4846320"/>
            <a:ext cx="1786662" cy="31661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68621B1-48E1-E54A-A674-E4EB1E4EFA8A}"/>
              </a:ext>
            </a:extLst>
          </p:cNvPr>
          <p:cNvSpPr/>
          <p:nvPr/>
        </p:nvSpPr>
        <p:spPr>
          <a:xfrm>
            <a:off x="7630329" y="4855464"/>
            <a:ext cx="242655" cy="310388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400" dirty="0"/>
                  <a:t>Welfare loss of demanders (consumers and downstream):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05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80BEE5-D432-AD46-A5EF-235BC552904C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465736-6DDA-BD42-B9CE-471DE24C4200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E1D43-317F-A648-BBA1-C2B0F510CEEC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F3478C-0420-F540-B9F5-B41813A7481F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BBC21E-6DC0-B842-B63E-5CD270015506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89068-4FE5-194B-99FC-76A8029C9B4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2902F-88E4-DE4D-9EA0-5BF049CFD4BC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A3B745-70E5-8442-9E66-F3611C31A5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084D13-AD74-124F-AC77-5AE38BDD9B08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003B59-EDF9-2146-B476-6137DAA89ECC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9B6405-CDEC-2D49-81E3-5453CFA232F0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E9EC71-C067-DA47-AF28-48DDC5791CE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607D4-1637-134E-B9CE-A5B78024260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C94243-1AEA-0A44-9E4B-3150AC3613A8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1C302B-2BBA-184F-83BB-3C5DF3DEA382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7C5445-B9C8-4946-98C7-AC41D9C552E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081717-EBBE-DD45-A607-F7D37081AA07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5BF6F-44B0-DE41-A986-01C06155553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5C4034-35A6-CA48-AB05-784D4B524757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93775D-6D2F-DF42-9B58-2ECF0E499A41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AE52A4-072C-3440-AB69-3BB0B551DB56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68DAD5FC-319E-4348-B934-0DED09D65436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3606D62-60E1-9B42-B0B6-A33A506D52EA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510D1F7-0161-8B4A-ABE3-09295007258F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FABF4E-7021-464F-A3C1-974AD720963C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86EFE7A-CA3C-A948-B317-C08D603E805A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0E48D9-EF61-0E49-A7A1-15F669516020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87F49A-8A77-6349-8378-92DF86404E3C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0FA1C-EFEA-D343-B80B-9776572F25D6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5485BA-D9CD-E64F-A680-D54E699BC61E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59617-19BA-884A-8C44-5933C569DD03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4C6AF-85AB-A642-9D27-9E2C7F255451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4DFD077-CA76-EA4E-836E-AF3F2A525BAB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335F4EB-E21F-8D41-9FED-A85D2916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51ED0A-9A3E-504F-B960-5B4AC2B4C8DE}"/>
              </a:ext>
            </a:extLst>
          </p:cNvPr>
          <p:cNvSpPr/>
          <p:nvPr/>
        </p:nvSpPr>
        <p:spPr>
          <a:xfrm>
            <a:off x="1701800" y="5461000"/>
            <a:ext cx="2120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964252-F96B-734C-B9FE-32AEFC2CE8AD}"/>
              </a:ext>
            </a:extLst>
          </p:cNvPr>
          <p:cNvSpPr/>
          <p:nvPr/>
        </p:nvSpPr>
        <p:spPr>
          <a:xfrm>
            <a:off x="6904191" y="2446379"/>
            <a:ext cx="990289" cy="320758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Revenue gain of (home) government: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A0665E6-B8C6-F246-A0CE-4E69E72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97FA3-575C-814A-9B90-0612700685DC}"/>
              </a:ext>
            </a:extLst>
          </p:cNvPr>
          <p:cNvSpPr/>
          <p:nvPr/>
        </p:nvSpPr>
        <p:spPr>
          <a:xfrm>
            <a:off x="1739900" y="5486400"/>
            <a:ext cx="4025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32F3D871-D917-644D-A82A-692EB8DEC2C2}"/>
              </a:ext>
            </a:extLst>
          </p:cNvPr>
          <p:cNvSpPr/>
          <p:nvPr/>
        </p:nvSpPr>
        <p:spPr>
          <a:xfrm>
            <a:off x="7889409" y="2432956"/>
            <a:ext cx="236777" cy="340215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A0F69FA-B070-E84B-BE40-05261586FD99}"/>
              </a:ext>
            </a:extLst>
          </p:cNvPr>
          <p:cNvSpPr/>
          <p:nvPr/>
        </p:nvSpPr>
        <p:spPr>
          <a:xfrm flipH="1">
            <a:off x="6645729" y="2432957"/>
            <a:ext cx="255814" cy="329329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Welfare change for country: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i="1" kern="0" dirty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𝑊𝐶𝐶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400" kern="0" dirty="0"/>
                  <a:t>	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33">
            <a:extLst>
              <a:ext uri="{FF2B5EF4-FFF2-40B4-BE49-F238E27FC236}">
                <a16:creationId xmlns:a16="http://schemas.microsoft.com/office/drawing/2014/main" id="{857D6C16-8F80-2946-B0F0-395A61F6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73" y="5306291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6DC1677-EB03-5843-B949-181C78FFA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8018" y="2985655"/>
            <a:ext cx="2493818" cy="223058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33">
            <a:extLst>
              <a:ext uri="{FF2B5EF4-FFF2-40B4-BE49-F238E27FC236}">
                <a16:creationId xmlns:a16="http://schemas.microsoft.com/office/drawing/2014/main" id="{3BB56EE9-4D7D-8745-BA5F-4CE3F2E2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5320146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174BBE1-FEB5-9544-9B0B-2D9473D7E853}"/>
              </a:ext>
            </a:extLst>
          </p:cNvPr>
          <p:cNvCxnSpPr>
            <a:cxnSpLocks/>
            <a:stCxn id="54" idx="7"/>
          </p:cNvCxnSpPr>
          <p:nvPr/>
        </p:nvCxnSpPr>
        <p:spPr>
          <a:xfrm rot="5400000" flipH="1" flipV="1">
            <a:off x="4241720" y="2937136"/>
            <a:ext cx="2616249" cy="2450057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25C510EA-2CCC-9441-9016-3CA150D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EFE18-B5DD-0446-942F-48CD51FC1FB2}"/>
              </a:ext>
            </a:extLst>
          </p:cNvPr>
          <p:cNvSpPr/>
          <p:nvPr/>
        </p:nvSpPr>
        <p:spPr>
          <a:xfrm>
            <a:off x="2908300" y="5422900"/>
            <a:ext cx="3263900" cy="81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uiExpand="1" build="p"/>
      <p:bldP spid="40" grpId="0" uiExpand="1" build="p"/>
      <p:bldP spid="41" grpId="0" uiExpand="1" build="p"/>
      <p:bldP spid="44" grpId="0" animBg="1"/>
      <p:bldP spid="44" grpId="1" animBg="1"/>
      <p:bldP spid="54" grpId="0" animBg="1"/>
      <p:bldP spid="54" grpId="1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Summary:</a:t>
                </a:r>
              </a:p>
              <a:p>
                <a:r>
                  <a:rPr lang="en-US" dirty="0"/>
                  <a:t>WGS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6D87B-5533-D440-9C60-284AF9E8293A}"/>
              </a:ext>
            </a:extLst>
          </p:cNvPr>
          <p:cNvSpPr txBox="1"/>
          <p:nvPr/>
        </p:nvSpPr>
        <p:spPr>
          <a:xfrm>
            <a:off x="5397191" y="1393903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WGS = Welfare Gain of Suppliers</a:t>
            </a:r>
          </a:p>
          <a:p>
            <a:r>
              <a:rPr lang="en-US" sz="1600" dirty="0"/>
              <a:t>WLD = Welfare Loss of Demanders</a:t>
            </a:r>
          </a:p>
          <a:p>
            <a:r>
              <a:rPr lang="en-US" sz="1600" dirty="0"/>
              <a:t>R = Government Revenue</a:t>
            </a:r>
          </a:p>
          <a:p>
            <a:r>
              <a:rPr lang="en-US" sz="1600" dirty="0"/>
              <a:t>WCC = Welfare Change of Country</a:t>
            </a:r>
          </a:p>
        </p:txBody>
      </p:sp>
    </p:spTree>
    <p:extLst>
      <p:ext uri="{BB962C8B-B14F-4D97-AF65-F5344CB8AC3E}">
        <p14:creationId xmlns:p14="http://schemas.microsoft.com/office/powerpoint/2010/main" val="4185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6499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information do you need to calculate these welfare effects?</a:t>
            </a:r>
          </a:p>
          <a:p>
            <a:r>
              <a:rPr lang="en-US" dirty="0"/>
              <a:t>How do they change with larger tariffs?</a:t>
            </a:r>
          </a:p>
          <a:p>
            <a:r>
              <a:rPr lang="en-US" dirty="0"/>
              <a:t>Explain the sources of the “production distortion loss” and the “consumption distortion loss.”  </a:t>
            </a:r>
          </a:p>
          <a:p>
            <a:pPr lvl="1"/>
            <a:r>
              <a:rPr lang="en-US" dirty="0"/>
              <a:t>Why does each occur, and who is it that loses in each case?</a:t>
            </a:r>
          </a:p>
          <a:p>
            <a:pPr lvl="1"/>
            <a:r>
              <a:rPr lang="en-US" dirty="0"/>
              <a:t>Where do these appear in the equations?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83992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Small country</a:t>
            </a:r>
          </a:p>
          <a:p>
            <a:r>
              <a:rPr lang="en-US" dirty="0"/>
              <a:t>Large country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8183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5" y="1447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(*)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40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Autarky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AB-2461-2F42-AD60-7C1AAB9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90045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=X*</a:t>
            </a:r>
            <a:r>
              <a:rPr lang="en-US" baseline="-25000"/>
              <a:t>0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5251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“specific” and “ad valorem” tariffs differ?</a:t>
            </a:r>
          </a:p>
          <a:p>
            <a:r>
              <a:rPr lang="en-US" dirty="0"/>
              <a:t>An import demand curve is sometimes called a “derived demand curve.”  Why?</a:t>
            </a:r>
          </a:p>
          <a:p>
            <a:r>
              <a:rPr lang="en-US" dirty="0"/>
              <a:t>What is an “effective rate of protection”?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527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48A96-A19E-F341-8425-82C42E4E8D37}"/>
              </a:ext>
            </a:extLst>
          </p:cNvPr>
          <p:cNvGrpSpPr/>
          <p:nvPr/>
        </p:nvGrpSpPr>
        <p:grpSpPr>
          <a:xfrm>
            <a:off x="76200" y="1447800"/>
            <a:ext cx="9029700" cy="3188732"/>
            <a:chOff x="76200" y="1447800"/>
            <a:chExt cx="9029700" cy="31887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90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90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57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57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24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24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43000" y="20574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28800" y="20574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5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36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90600" y="2514600"/>
              <a:ext cx="2667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657600" y="25146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05600" y="24384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324600" y="25146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57600" y="3581400"/>
              <a:ext cx="3581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8" idx="2"/>
            </p:cNvCxnSpPr>
            <p:nvPr/>
          </p:nvCxnSpPr>
          <p:spPr>
            <a:xfrm flipV="1">
              <a:off x="3657600" y="25029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62200" y="182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95600" y="3581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05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3657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7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3400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90600" y="31242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1242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0" y="2743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34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15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201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958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91000" y="4191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=X*</a:t>
              </a:r>
              <a:r>
                <a:rPr lang="en-US" baseline="-25000"/>
                <a:t>0</a:t>
              </a:r>
              <a:endParaRPr lang="en-US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764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146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962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478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860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20193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8800" y="4267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72009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4267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2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2362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84" name="Left Brace 83"/>
            <p:cNvSpPr/>
            <p:nvPr/>
          </p:nvSpPr>
          <p:spPr>
            <a:xfrm rot="16200000">
              <a:off x="40005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990600" y="251460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324600" y="3581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72902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148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09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85977" y="5298311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Specific Tariff, </a:t>
            </a:r>
            <a:r>
              <a:rPr lang="en-US" sz="2800" i="1" dirty="0"/>
              <a:t>t,</a:t>
            </a:r>
            <a:r>
              <a:rPr lang="en-US" sz="2800" dirty="0"/>
              <a:t> by Home</a:t>
            </a:r>
            <a:endParaRPr lang="en-US" sz="2800" i="1" dirty="0"/>
          </a:p>
          <a:p>
            <a:pPr algn="ctr"/>
            <a:r>
              <a:rPr lang="en-US" sz="2800" dirty="0"/>
              <a:t>Requires:  P=P*+</a:t>
            </a:r>
            <a:r>
              <a:rPr lang="en-US" sz="2800" i="1" dirty="0"/>
              <a:t>t</a:t>
            </a:r>
            <a:r>
              <a:rPr lang="en-US" sz="2800" dirty="0"/>
              <a:t>, MD=XS*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0386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7940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3367" y="33782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7600" y="27982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00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00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4701" y="3318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38600" y="33782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05200" y="2794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05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4267" y="3373967"/>
            <a:ext cx="4233" cy="8170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437966" y="3369733"/>
            <a:ext cx="1" cy="8212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76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812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104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Left Brace 105"/>
          <p:cNvSpPr/>
          <p:nvPr/>
        </p:nvSpPr>
        <p:spPr>
          <a:xfrm rot="5400000" flipV="1">
            <a:off x="2019300" y="3924300"/>
            <a:ext cx="152400" cy="381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5400000" flipV="1">
            <a:off x="3771900" y="3924300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5400000" flipV="1">
            <a:off x="7162800" y="3920067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505201" y="3708400"/>
            <a:ext cx="113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86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4215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32675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C4C4-E0E7-E94B-8AE4-EFB7E62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22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9" grpId="0" animBg="1"/>
      <p:bldP spid="71" grpId="0"/>
      <p:bldP spid="83" grpId="0"/>
      <p:bldP spid="84" grpId="0"/>
      <p:bldP spid="85" grpId="0"/>
      <p:bldP spid="86" grpId="0"/>
      <p:bldP spid="87" grpId="0" animBg="1"/>
      <p:bldP spid="88" grpId="0"/>
      <p:bldP spid="93" grpId="0"/>
      <p:bldP spid="94" grpId="0"/>
      <p:bldP spid="95" grpId="0"/>
      <p:bldP spid="96" grpId="0"/>
      <p:bldP spid="104" grpId="0"/>
      <p:bldP spid="105" grpId="0"/>
      <p:bldP spid="106" grpId="0" animBg="1"/>
      <p:bldP spid="107" grpId="0" animBg="1"/>
      <p:bldP spid="108" grpId="0" animBg="1"/>
      <p:bldP spid="10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B1083-4370-C347-8188-340D9DB3ACCE}"/>
              </a:ext>
            </a:extLst>
          </p:cNvPr>
          <p:cNvSpPr/>
          <p:nvPr/>
        </p:nvSpPr>
        <p:spPr>
          <a:xfrm>
            <a:off x="2633472" y="6163056"/>
            <a:ext cx="3419856" cy="49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 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464" y="4094630"/>
            <a:ext cx="42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Welfare effects of Tariff,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1D29C-19B9-AB45-9DB7-BDCB9A8C02AC}"/>
              </a:ext>
            </a:extLst>
          </p:cNvPr>
          <p:cNvGrpSpPr/>
          <p:nvPr/>
        </p:nvGrpSpPr>
        <p:grpSpPr>
          <a:xfrm>
            <a:off x="0" y="901700"/>
            <a:ext cx="9077325" cy="3341132"/>
            <a:chOff x="0" y="901700"/>
            <a:chExt cx="9077325" cy="3341132"/>
          </a:xfrm>
        </p:grpSpPr>
        <p:sp>
          <p:nvSpPr>
            <p:cNvPr id="79" name="TextBox 78"/>
            <p:cNvSpPr txBox="1"/>
            <p:nvPr/>
          </p:nvSpPr>
          <p:spPr>
            <a:xfrm>
              <a:off x="73628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62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62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29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29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96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96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14425" y="15113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00225" y="15113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7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24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15025" y="1206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677025" y="18923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296025" y="19685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33625" y="1282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7025" y="3035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72225" y="1816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77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81625" y="3111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29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62025" y="25781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0" y="237807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71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05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48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19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6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915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672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086224" y="3644900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0</a:t>
              </a:r>
              <a:r>
                <a:rPr lang="en-US" dirty="0"/>
                <a:t>=X*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478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60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23075" y="2832100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676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19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1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484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100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62025" y="2247900"/>
              <a:ext cx="2667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624792" y="28321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629025" y="2252134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171825" y="1892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1825" y="2654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825" y="20447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6126" y="277283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010025" y="2832100"/>
              <a:ext cx="3429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/>
            <p:cNvSpPr/>
            <p:nvPr/>
          </p:nvSpPr>
          <p:spPr>
            <a:xfrm flipV="1">
              <a:off x="3476625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71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876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57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015692" y="257386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6478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526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29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10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629025" y="19568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3629025" y="19685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876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257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01357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404100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62025" y="2825750"/>
              <a:ext cx="2162175" cy="3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73075" y="26225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flipV="1">
              <a:off x="812800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3625" y="2184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0025" y="2311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b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74875" y="232410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d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3575" y="2190750"/>
              <a:ext cx="27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3672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396692" y="258021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3476625" y="2197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7575" y="2501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3577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749675" y="227965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f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46525" y="248285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32550" y="2505075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0375" y="242570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31075" y="243205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</p:grp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0" y="4558553"/>
            <a:ext cx="4542118" cy="195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Home</a:t>
            </a:r>
          </a:p>
          <a:p>
            <a:pPr lvl="1"/>
            <a:r>
              <a:rPr lang="en-US" sz="2000" dirty="0"/>
              <a:t>Suppliers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 –(</a:t>
            </a:r>
            <a:r>
              <a:rPr lang="en-US" sz="2000" i="1" dirty="0" err="1"/>
              <a:t>a+b+c+d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Government </a:t>
            </a:r>
            <a:r>
              <a:rPr lang="en-US" sz="2000" i="1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        +</a:t>
            </a:r>
            <a:r>
              <a:rPr lang="en-US" sz="2000" i="1" dirty="0"/>
              <a:t>e−</a:t>
            </a:r>
            <a:r>
              <a:rPr lang="en-US" sz="2000" dirty="0"/>
              <a:t>(</a:t>
            </a:r>
            <a:r>
              <a:rPr lang="en-US" sz="2000" i="1" dirty="0" err="1"/>
              <a:t>b+d</a:t>
            </a:r>
            <a:r>
              <a:rPr lang="en-US" sz="2000" dirty="0"/>
              <a:t>) = e</a:t>
            </a:r>
            <a:r>
              <a:rPr lang="en-US" sz="2000" i="1" dirty="0"/>
              <a:t>−f</a:t>
            </a:r>
            <a:endParaRPr lang="en-US" sz="20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4754282" y="4229847"/>
            <a:ext cx="4389718" cy="15822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dirty="0"/>
              <a:t>Foreign</a:t>
            </a:r>
          </a:p>
          <a:p>
            <a:pPr lvl="1"/>
            <a:r>
              <a:rPr lang="en-US" sz="2000" dirty="0"/>
              <a:t>Suppliers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h+i+e+j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Demanders  +</a:t>
            </a:r>
            <a:r>
              <a:rPr lang="en-US" sz="2000" i="1" dirty="0"/>
              <a:t>h</a:t>
            </a:r>
          </a:p>
          <a:p>
            <a:pPr lvl="1"/>
            <a:r>
              <a:rPr lang="en-US" sz="2000" dirty="0"/>
              <a:t>Country   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i+e+j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e+g</a:t>
            </a:r>
            <a:r>
              <a:rPr lang="en-US" sz="2000" dirty="0"/>
              <a:t>)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 bwMode="auto">
          <a:xfrm>
            <a:off x="4742329" y="5921189"/>
            <a:ext cx="3986306" cy="503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sz="2400" dirty="0"/>
              <a:t>World: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f+g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b+d+i+j</a:t>
            </a:r>
            <a:r>
              <a:rPr lang="en-US" sz="2000" dirty="0"/>
              <a:t>)</a:t>
            </a:r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8200" y="6096000"/>
            <a:ext cx="2743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2600" y="5410200"/>
            <a:ext cx="25908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70D3-13EC-FF4B-960A-FDB526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2616" y="710476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Classes 3, 4:  Tariffs and Quotas</a:t>
            </a:r>
          </a:p>
        </p:txBody>
      </p:sp>
      <p:sp>
        <p:nvSpPr>
          <p:cNvPr id="104" name="Footer Placeholder 3">
            <a:extLst>
              <a:ext uri="{FF2B5EF4-FFF2-40B4-BE49-F238E27FC236}">
                <a16:creationId xmlns:a16="http://schemas.microsoft.com/office/drawing/2014/main" id="{FFD6754E-AD3B-F04E-A67C-E9D9CA2CBE14}"/>
              </a:ext>
            </a:extLst>
          </p:cNvPr>
          <p:cNvSpPr txBox="1">
            <a:spLocks/>
          </p:cNvSpPr>
          <p:nvPr/>
        </p:nvSpPr>
        <p:spPr bwMode="auto">
          <a:xfrm>
            <a:off x="3361944" y="71779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Classes 3, 4:  Tariffs and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7" grpId="0" build="p" animBg="1"/>
      <p:bldP spid="128" grpId="0" animBg="1"/>
      <p:bldP spid="1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5296" y="2967228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30212" y="2981976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26574" y="341666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+c−b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58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617A138-DC88-FA4C-88DE-CB9082629AF0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 will gain from tariff if </a:t>
            </a:r>
            <a:r>
              <a:rPr lang="en-US" sz="2400" i="1" dirty="0"/>
              <a:t>c&gt;b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What is area c?</a:t>
            </a:r>
          </a:p>
          <a:p>
            <a:pPr lvl="1"/>
            <a:r>
              <a:rPr lang="en-US" sz="2000" dirty="0"/>
              <a:t>The portion of the tariff paid by foreign exporters, who get a lower price</a:t>
            </a:r>
          </a:p>
          <a:p>
            <a:pPr lvl="1"/>
            <a:r>
              <a:rPr lang="en-US" sz="2000" dirty="0"/>
              <a:t>A transfer from foreign producers to the home government</a:t>
            </a:r>
          </a:p>
          <a:p>
            <a:pPr lvl="1"/>
            <a:r>
              <a:rPr lang="en-US" sz="2000" dirty="0"/>
              <a:t>The result of improving the home country’s “terms of trade”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BCE-AC21-3A47-B8A1-8A300D2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2060-4CE9-1845-BD79-087B314C86B4}"/>
              </a:ext>
            </a:extLst>
          </p:cNvPr>
          <p:cNvSpPr txBox="1"/>
          <p:nvPr/>
        </p:nvSpPr>
        <p:spPr>
          <a:xfrm>
            <a:off x="365760" y="5596128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EADA1-413E-4D42-9AF0-BEBBE6D0227C}"/>
              </a:ext>
            </a:extLst>
          </p:cNvPr>
          <p:cNvSpPr/>
          <p:nvPr/>
        </p:nvSpPr>
        <p:spPr>
          <a:xfrm>
            <a:off x="6345936" y="4785108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6AF6B-8548-6F44-92C8-FDC53A188B0D}"/>
              </a:ext>
            </a:extLst>
          </p:cNvPr>
          <p:cNvCxnSpPr/>
          <p:nvPr/>
        </p:nvCxnSpPr>
        <p:spPr>
          <a:xfrm>
            <a:off x="8222043" y="5146334"/>
            <a:ext cx="785931" cy="4534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102648-5636-5341-943A-25C30D77E87B}"/>
              </a:ext>
            </a:extLst>
          </p:cNvPr>
          <p:cNvCxnSpPr>
            <a:cxnSpLocks/>
          </p:cNvCxnSpPr>
          <p:nvPr/>
        </p:nvCxnSpPr>
        <p:spPr>
          <a:xfrm flipV="1">
            <a:off x="362737" y="5166911"/>
            <a:ext cx="5982979" cy="4328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46344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Large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for the world market shows the tariff causing the world price to fall.  What in the figure tells you that the Home country is large?</a:t>
            </a:r>
          </a:p>
          <a:p>
            <a:r>
              <a:rPr lang="en-US" dirty="0"/>
              <a:t>In what sense might a large country gain by using a tariff?  Who in the country benefits from that gain?</a:t>
            </a:r>
          </a:p>
          <a:p>
            <a:r>
              <a:rPr lang="en-US" dirty="0"/>
              <a:t>What reasons are there, if any, for a large country </a:t>
            </a:r>
            <a:r>
              <a:rPr lang="en-US" u="sng" dirty="0"/>
              <a:t>not</a:t>
            </a:r>
            <a:r>
              <a:rPr lang="en-US" dirty="0"/>
              <a:t> to levy a tariff?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76264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1140542" cy="218768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358736" y="3169227"/>
            <a:ext cx="375997" cy="264006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352367" y="3175819"/>
            <a:ext cx="0" cy="169114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19200" y="3652684"/>
            <a:ext cx="113071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endCxn id="131" idx="0"/>
          </p:cNvCxnSpPr>
          <p:nvPr/>
        </p:nvCxnSpPr>
        <p:spPr>
          <a:xfrm>
            <a:off x="1248697" y="3168446"/>
            <a:ext cx="1110039" cy="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718" y="2961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7087" y="34238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169226"/>
            <a:ext cx="152400" cy="483178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247732" y="3132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6513" y="33250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8"/>
            <a:ext cx="2331478" cy="1467636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  <a:gd name="connsiteX0" fmla="*/ 0 w 2331478"/>
              <a:gd name="connsiteY0" fmla="*/ 905933 h 1467636"/>
              <a:gd name="connsiteX1" fmla="*/ 914400 w 2331478"/>
              <a:gd name="connsiteY1" fmla="*/ 0 h 1467636"/>
              <a:gd name="connsiteX2" fmla="*/ 1913466 w 2331478"/>
              <a:gd name="connsiteY2" fmla="*/ 905933 h 1467636"/>
              <a:gd name="connsiteX3" fmla="*/ 1913466 w 2331478"/>
              <a:gd name="connsiteY3" fmla="*/ 905933 h 1467636"/>
              <a:gd name="connsiteX4" fmla="*/ 2331478 w 2331478"/>
              <a:gd name="connsiteY4" fmla="*/ 1467636 h 14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478" h="1467636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2331478" y="1467636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BFC68B1-EB2E-8549-ACD3-67A727F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639102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ABC94B8-C78A-FF40-94AC-963A68C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3974363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304800" cy="66235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1529862" y="2596662"/>
            <a:ext cx="1204871" cy="836571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520029" y="2596662"/>
            <a:ext cx="0" cy="22761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36784" y="4098161"/>
            <a:ext cx="2872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248697" y="2570569"/>
            <a:ext cx="2694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1748" y="24397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0533" y="38810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573214"/>
            <a:ext cx="152400" cy="1518139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861" y="29542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5399" y="2948353"/>
            <a:ext cx="112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236" y="35829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32967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opt</a:t>
            </a:r>
            <a:endParaRPr lang="en-US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080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282892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283098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966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Tariff by Small country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Tariff by large country</a:t>
            </a:r>
          </a:p>
          <a:p>
            <a:r>
              <a:rPr lang="en-US" dirty="0"/>
              <a:t>Quotas</a:t>
            </a:r>
          </a:p>
          <a:p>
            <a:r>
              <a:rPr lang="en-US" dirty="0"/>
              <a:t>Recent tariff threats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4A774C29-7A9F-CE4C-A4FF-83AD681F76F3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8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and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4492-F41F-7349-8078-52A8F90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84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9812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133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133600"/>
            <a:ext cx="16764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743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743200"/>
            <a:ext cx="14478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4290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667000"/>
            <a:ext cx="2057400" cy="76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Slopes (Elasticities)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46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133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flipV="1">
            <a:off x="3962400" y="2667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60BB6-A47D-CD4B-9B73-304451FAAC5C}"/>
              </a:ext>
            </a:extLst>
          </p:cNvPr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4B6B36-77C2-DB48-BE93-CF6D9F5C0F24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BF52D-E5A2-7F4B-A22F-A548412D708C}"/>
              </a:ext>
            </a:extLst>
          </p:cNvPr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463A1F-1728-1149-B6DD-C14B414D1D5C}"/>
              </a:ext>
            </a:extLst>
          </p:cNvPr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15F0A8-4F7A-2646-85CC-14DD10A4D712}"/>
              </a:ext>
            </a:extLst>
          </p:cNvPr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520F-826C-9745-8F75-5AE8A995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884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990600" y="4191001"/>
            <a:ext cx="1371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67000" y="4191001"/>
            <a:ext cx="1905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181600" y="4191000"/>
            <a:ext cx="3429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143000" y="1981200"/>
            <a:ext cx="7620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1524000" y="1981200"/>
            <a:ext cx="6858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90600" y="25146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67000" y="2514600"/>
            <a:ext cx="1828800" cy="1295400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181600" y="2057400"/>
            <a:ext cx="30480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5181600" y="2438400"/>
            <a:ext cx="2286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32766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667000" y="2502932"/>
            <a:ext cx="1943100" cy="1078468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9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672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6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09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3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53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16002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47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5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00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57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3009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28744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111653F-5033-D141-A4BE-EF0BB5CDE852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514600"/>
            <a:ext cx="1219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83C3A-C331-BA48-8E3B-21740F611C61}"/>
              </a:ext>
            </a:extLst>
          </p:cNvPr>
          <p:cNvCxnSpPr>
            <a:cxnSpLocks/>
          </p:cNvCxnSpPr>
          <p:nvPr/>
        </p:nvCxnSpPr>
        <p:spPr>
          <a:xfrm flipV="1">
            <a:off x="2667000" y="2743200"/>
            <a:ext cx="1828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D2BA6D07-5005-A044-8FC4-0704168B8B22}"/>
              </a:ext>
            </a:extLst>
          </p:cNvPr>
          <p:cNvSpPr/>
          <p:nvPr/>
        </p:nvSpPr>
        <p:spPr>
          <a:xfrm rot="16200000">
            <a:off x="62484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D06EA23-5694-0848-A87C-ACD47649B38D}"/>
              </a:ext>
            </a:extLst>
          </p:cNvPr>
          <p:cNvSpPr/>
          <p:nvPr/>
        </p:nvSpPr>
        <p:spPr>
          <a:xfrm flipV="1">
            <a:off x="2608052" y="2649747"/>
            <a:ext cx="152400" cy="584200"/>
          </a:xfrm>
          <a:prstGeom prst="leftBrace">
            <a:avLst>
              <a:gd name="adj1" fmla="val 44444"/>
              <a:gd name="adj2" fmla="val 47734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0986-C0C7-D342-8419-334F1B13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110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  <p:bldP spid="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903766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Countries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h𝑜𝑚𝑒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𝑓𝑜𝑟𝑒𝑖𝑔𝑛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2800" dirty="0"/>
                  <a:t>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lvl="1"/>
                <a:r>
                  <a:rPr lang="en-US" sz="2400" dirty="0"/>
                  <a:t>With free trade, equilibrium #0: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With specific</a:t>
                </a:r>
                <a:r>
                  <a:rPr lang="en-US" sz="2400" i="1" dirty="0"/>
                  <a:t> </a:t>
                </a:r>
                <a:r>
                  <a:rPr lang="en-US" sz="2400" dirty="0"/>
                  <a:t>tariff,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levied by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on export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equilibrium #1: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i="1" dirty="0"/>
                  <a:t>Ad valorem</a:t>
                </a:r>
                <a:r>
                  <a:rPr lang="en-US" sz="2400" dirty="0"/>
                  <a:t> equivalent of the specific tariff at the initial price: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69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82BE-521E-A24F-BD5B-DCFC52B5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3" action="ppaction://hlinksldjump"/>
            <a:extLst>
              <a:ext uri="{FF2B5EF4-FFF2-40B4-BE49-F238E27FC236}">
                <a16:creationId xmlns:a16="http://schemas.microsoft.com/office/drawing/2014/main" id="{6DEBE33C-2DF8-BC41-801A-05B780E2A647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Domestic supply and demand in each country,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represented by their elasticities: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A024-F8F9-8144-B57F-762245B8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48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Notation</a:t>
                </a:r>
              </a:p>
              <a:p>
                <a:pPr lvl="1"/>
                <a:r>
                  <a:rPr lang="en-US" sz="2400" dirty="0">
                    <a:effectLst/>
                  </a:rPr>
                  <a:t>Values of initial supply and demand,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Value of initial (home-country) imports: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Convenient values, capturing both size and price responsiveness,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0DB1AF-60E5-9948-91E5-75E34F4B6F73}"/>
              </a:ext>
            </a:extLst>
          </p:cNvPr>
          <p:cNvSpPr/>
          <p:nvPr/>
        </p:nvSpPr>
        <p:spPr>
          <a:xfrm>
            <a:off x="2577730" y="4874437"/>
            <a:ext cx="3510553" cy="43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ABCE5-BFBF-8B43-931F-BC6F847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61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Price changes must add up to tariff: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E3A-9CA5-D142-916C-222D370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8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Equilibrium quantities: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Use elasticities: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  <a:p>
                <a:r>
                  <a:rPr lang="en-US" sz="2400" dirty="0"/>
                  <a:t>Multiply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to get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B9EE0-02B0-8344-9636-5F96F085054B}"/>
              </a:ext>
            </a:extLst>
          </p:cNvPr>
          <p:cNvSpPr/>
          <p:nvPr/>
        </p:nvSpPr>
        <p:spPr>
          <a:xfrm>
            <a:off x="1192191" y="4075784"/>
            <a:ext cx="2569581" cy="54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/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C2E8-DF1D-F744-B86F-7A8DFCC9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833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This gives us two equations in two unknowns,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02B1-0EF8-4940-AE72-BFAF7BD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467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Assumptions throughout</a:t>
            </a:r>
          </a:p>
          <a:p>
            <a:pPr lvl="1"/>
            <a:r>
              <a:rPr lang="en-US" sz="2400" dirty="0"/>
              <a:t>Markets perfectly competitive</a:t>
            </a:r>
          </a:p>
          <a:p>
            <a:pPr lvl="1"/>
            <a:r>
              <a:rPr lang="en-US" sz="2400" dirty="0"/>
              <a:t>Product homogeneous</a:t>
            </a:r>
          </a:p>
          <a:p>
            <a:pPr lvl="1"/>
            <a:r>
              <a:rPr lang="en-US" sz="2400" dirty="0"/>
              <a:t>Markets in equilibrium</a:t>
            </a:r>
          </a:p>
          <a:p>
            <a:pPr lvl="1"/>
            <a:r>
              <a:rPr lang="en-US" sz="2400" dirty="0"/>
              <a:t>There are no “distortions” (externalities, etc.)</a:t>
            </a:r>
          </a:p>
          <a:p>
            <a:pPr lvl="1"/>
            <a:r>
              <a:rPr lang="en-US" sz="2400" dirty="0"/>
              <a:t>Supply and demand curves are linear </a:t>
            </a:r>
          </a:p>
          <a:p>
            <a:pPr lvl="2"/>
            <a:r>
              <a:rPr lang="en-US" sz="2000" dirty="0"/>
              <a:t>Just for simplicity</a:t>
            </a:r>
          </a:p>
          <a:p>
            <a:pPr lvl="1"/>
            <a:r>
              <a:rPr lang="en-US" sz="2400" dirty="0"/>
              <a:t>Model is partial equilibrium </a:t>
            </a:r>
          </a:p>
          <a:p>
            <a:pPr lvl="1"/>
            <a:r>
              <a:rPr lang="en-US" sz="2400" dirty="0"/>
              <a:t>Model is static</a:t>
            </a:r>
          </a:p>
          <a:p>
            <a:pPr lvl="1"/>
            <a:r>
              <a:rPr lang="en-US" sz="2400" dirty="0"/>
              <a:t>Free and frictionless trade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1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478627" y="36571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492131" y="52911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ded Corner 8">
            <a:hlinkClick r:id="rId4" action="ppaction://hlinksldjump"/>
            <a:extLst>
              <a:ext uri="{FF2B5EF4-FFF2-40B4-BE49-F238E27FC236}">
                <a16:creationId xmlns:a16="http://schemas.microsoft.com/office/drawing/2014/main" id="{A6962CEE-2C88-7640-A9AB-6AA776A3934A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5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Interpretation:</a:t>
                </a:r>
              </a:p>
              <a:p>
                <a:pPr lvl="1"/>
                <a:r>
                  <a:rPr lang="en-US" sz="2000" dirty="0"/>
                  <a:t>Ratio of two price changes: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Home country share of tariff incidence: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measures country </a:t>
                </a:r>
                <a:r>
                  <a:rPr lang="en-US" sz="2400" u="sng" dirty="0"/>
                  <a:t>size</a:t>
                </a:r>
                <a:r>
                  <a:rPr lang="en-US" sz="2400" dirty="0"/>
                  <a:t> in this industry:  </a:t>
                </a:r>
              </a:p>
              <a:p>
                <a:pPr lvl="1"/>
                <a:r>
                  <a:rPr lang="en-US" sz="2000" dirty="0"/>
                  <a:t>Small home country: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→∞;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1600" dirty="0">
                  <a:effectLst/>
                </a:endParaRPr>
              </a:p>
              <a:p>
                <a:pPr lvl="1"/>
                <a:r>
                  <a:rPr lang="en-US" sz="2000" dirty="0"/>
                  <a:t>Large home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r>
                  <a:rPr lang="en-US" sz="14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E031-08AB-FB4D-A030-F30BEC43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606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D08A18-A3E9-2846-930F-A8A28F45C1B5}"/>
              </a:ext>
            </a:extLst>
          </p:cNvPr>
          <p:cNvSpPr/>
          <p:nvPr/>
        </p:nvSpPr>
        <p:spPr>
          <a:xfrm>
            <a:off x="422908" y="5127583"/>
            <a:ext cx="3431461" cy="9954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B7C7-BF5E-E640-A405-B1E1F111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9898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46EB6-1760-1942-8B6B-CA7550C31B0B}"/>
              </a:ext>
            </a:extLst>
          </p:cNvPr>
          <p:cNvSpPr/>
          <p:nvPr/>
        </p:nvSpPr>
        <p:spPr>
          <a:xfrm>
            <a:off x="446058" y="4884514"/>
            <a:ext cx="2887451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A796-FB32-FE4E-B477-6D06A95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58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97301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351580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54208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677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45064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8300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5420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97301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54208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Welfare of Home Country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51581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43540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5158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32872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42016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51581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6682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313481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90621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3515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97301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592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973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896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54208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40492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205107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229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658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433284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404921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53446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252521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314327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343961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aseline="-25000" dirty="0"/>
                  <a:t>opt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867400" y="2830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677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6249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337293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337499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/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blipFill>
                <a:blip r:embed="rId4"/>
                <a:stretch>
                  <a:fillRect l="-15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8A6-5487-6D4D-A547-FAB607F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28638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4295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fd0</a:t>
            </a:r>
            <a:endParaRPr lang="en-US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28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8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95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5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62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62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81100" y="3467422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66900" y="3467422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90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162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43700" y="3848422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62700" y="3924622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300" y="3238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33700" y="4991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38900" y="3772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30000" dirty="0" err="1"/>
              <a:t>f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43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48300" y="5067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95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28700" y="4534222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38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72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5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6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53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5339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2899" y="5601022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145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27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89750" y="4788222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343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5084" y="560845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65151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fs0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767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8700" y="4204022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91467" y="4788222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95700" y="4208256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8763" y="4617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92801" y="47289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076700" y="4788222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43300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38500" y="42294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43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24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82367" y="452998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95700" y="3912954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95700" y="3924622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28700" y="4781872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flipV="1">
            <a:off x="879475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71500" y="4192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30300" y="41405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36700" y="426752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41550" y="428022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00250" y="4146872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0340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63367" y="453633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3300" y="4153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24250" y="4458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0245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16350" y="423577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13200" y="443897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99225" y="4461197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7050" y="438182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97750" y="438817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B645C-5984-574F-804D-FD98FD494788}"/>
              </a:ext>
            </a:extLst>
          </p:cNvPr>
          <p:cNvSpPr txBox="1"/>
          <p:nvPr/>
        </p:nvSpPr>
        <p:spPr>
          <a:xfrm>
            <a:off x="3264519" y="38930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36D5AE-0396-6147-9870-97E5803C7B16}"/>
              </a:ext>
            </a:extLst>
          </p:cNvPr>
          <p:cNvSpPr txBox="1"/>
          <p:nvPr/>
        </p:nvSpPr>
        <p:spPr>
          <a:xfrm>
            <a:off x="2330371" y="5582438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58ADB2-0BAA-5E46-B0DF-B0BCD0F6F701}"/>
              </a:ext>
            </a:extLst>
          </p:cNvPr>
          <p:cNvSpPr txBox="1"/>
          <p:nvPr/>
        </p:nvSpPr>
        <p:spPr>
          <a:xfrm>
            <a:off x="536187" y="4666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3C186E-5E15-D644-BF3C-041FB00A8A82}"/>
              </a:ext>
            </a:extLst>
          </p:cNvPr>
          <p:cNvSpPr txBox="1"/>
          <p:nvPr/>
        </p:nvSpPr>
        <p:spPr>
          <a:xfrm>
            <a:off x="584509" y="39562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31D9AA-94A4-AD4E-81E1-6A82FCF4D05E}"/>
              </a:ext>
            </a:extLst>
          </p:cNvPr>
          <p:cNvSpPr txBox="1"/>
          <p:nvPr/>
        </p:nvSpPr>
        <p:spPr>
          <a:xfrm>
            <a:off x="118714" y="4420852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D4CAF80-A6ED-FE46-A6CE-CB483FF8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Other effects can be calculated similarly from the areas in the figure: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B1E5-40FF-A140-A086-28332835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744412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E1414-0BF2-B64B-95AE-07B44771E9D5}"/>
              </a:ext>
            </a:extLst>
          </p:cNvPr>
          <p:cNvGrpSpPr/>
          <p:nvPr/>
        </p:nvGrpSpPr>
        <p:grpSpPr>
          <a:xfrm>
            <a:off x="5487127" y="1127345"/>
            <a:ext cx="3656873" cy="3112532"/>
            <a:chOff x="5487127" y="2857822"/>
            <a:chExt cx="3656873" cy="31125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2EDDB8-D1AC-B449-A70F-486718312AC8}"/>
                </a:ext>
              </a:extLst>
            </p:cNvPr>
            <p:cNvSpPr txBox="1"/>
            <p:nvPr/>
          </p:nvSpPr>
          <p:spPr>
            <a:xfrm>
              <a:off x="74295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fd0</a:t>
              </a:r>
              <a:endParaRPr lang="en-US" baseline="-25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BA746BC-3B3E-714B-83C2-CCEAC811EF82}"/>
                </a:ext>
              </a:extLst>
            </p:cNvPr>
            <p:cNvCxnSpPr/>
            <p:nvPr/>
          </p:nvCxnSpPr>
          <p:spPr>
            <a:xfrm flipV="1">
              <a:off x="6362700" y="5601022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2EFB3-9347-384E-820E-6B824EBABF8B}"/>
                </a:ext>
              </a:extLst>
            </p:cNvPr>
            <p:cNvCxnSpPr/>
            <p:nvPr/>
          </p:nvCxnSpPr>
          <p:spPr>
            <a:xfrm flipV="1">
              <a:off x="6362700" y="3315022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FCA362-E42C-5941-BE4F-B81CB71BDB06}"/>
                </a:ext>
              </a:extLst>
            </p:cNvPr>
            <p:cNvSpPr txBox="1"/>
            <p:nvPr/>
          </p:nvSpPr>
          <p:spPr>
            <a:xfrm>
              <a:off x="5981700" y="3162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F3B057-CB03-854A-A291-3771D13A90EF}"/>
                </a:ext>
              </a:extLst>
            </p:cNvPr>
            <p:cNvCxnSpPr/>
            <p:nvPr/>
          </p:nvCxnSpPr>
          <p:spPr>
            <a:xfrm flipV="1">
              <a:off x="6743700" y="3848422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386EA2-3A28-A34D-BD90-4CE5033AF397}"/>
                </a:ext>
              </a:extLst>
            </p:cNvPr>
            <p:cNvCxnSpPr/>
            <p:nvPr/>
          </p:nvCxnSpPr>
          <p:spPr>
            <a:xfrm flipH="1" flipV="1">
              <a:off x="6362700" y="3924622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E7DF8B2-B959-4845-B49A-40FBDBD73568}"/>
                </a:ext>
              </a:extLst>
            </p:cNvPr>
            <p:cNvSpPr txBox="1"/>
            <p:nvPr/>
          </p:nvSpPr>
          <p:spPr>
            <a:xfrm>
              <a:off x="6438900" y="37722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8288D5-AC97-B14F-9887-CF5B32F9F664}"/>
                </a:ext>
              </a:extLst>
            </p:cNvPr>
            <p:cNvSpPr txBox="1"/>
            <p:nvPr/>
          </p:nvSpPr>
          <p:spPr>
            <a:xfrm>
              <a:off x="8343900" y="3543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30000" dirty="0"/>
                <a:t>f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7833BE-703B-D84A-9AAD-4A17F71D18E1}"/>
                </a:ext>
              </a:extLst>
            </p:cNvPr>
            <p:cNvSpPr txBox="1"/>
            <p:nvPr/>
          </p:nvSpPr>
          <p:spPr>
            <a:xfrm>
              <a:off x="6972300" y="28578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893074-5042-034C-877D-2C59E38145A7}"/>
                </a:ext>
              </a:extLst>
            </p:cNvPr>
            <p:cNvSpPr txBox="1"/>
            <p:nvPr/>
          </p:nvSpPr>
          <p:spPr>
            <a:xfrm>
              <a:off x="8458200" y="55248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BEDD6B5-5A02-564A-8082-33E889F03B96}"/>
                </a:ext>
              </a:extLst>
            </p:cNvPr>
            <p:cNvCxnSpPr/>
            <p:nvPr/>
          </p:nvCxnSpPr>
          <p:spPr>
            <a:xfrm>
              <a:off x="6889750" y="4788222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74F650-B930-9145-8DE1-3C81229FC845}"/>
                </a:ext>
              </a:extLst>
            </p:cNvPr>
            <p:cNvCxnSpPr/>
            <p:nvPr/>
          </p:nvCxnSpPr>
          <p:spPr>
            <a:xfrm>
              <a:off x="7734300" y="4534222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391D6C-D367-5A4E-9D4E-182B69266779}"/>
                </a:ext>
              </a:extLst>
            </p:cNvPr>
            <p:cNvSpPr txBox="1"/>
            <p:nvPr/>
          </p:nvSpPr>
          <p:spPr>
            <a:xfrm>
              <a:off x="65151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fs0</a:t>
              </a:r>
              <a:endParaRPr lang="en-US" baseline="-25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EB89F6-D90F-A94E-A642-491CFE01C4AF}"/>
                </a:ext>
              </a:extLst>
            </p:cNvPr>
            <p:cNvSpPr txBox="1"/>
            <p:nvPr/>
          </p:nvSpPr>
          <p:spPr>
            <a:xfrm>
              <a:off x="5892801" y="47289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f1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9D16750-4D15-4148-92B5-6AAFE666D411}"/>
                </a:ext>
              </a:extLst>
            </p:cNvPr>
            <p:cNvCxnSpPr/>
            <p:nvPr/>
          </p:nvCxnSpPr>
          <p:spPr>
            <a:xfrm>
              <a:off x="7082367" y="452998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661C83-535F-244C-8BB2-5301AF68343B}"/>
                </a:ext>
              </a:extLst>
            </p:cNvPr>
            <p:cNvCxnSpPr/>
            <p:nvPr/>
          </p:nvCxnSpPr>
          <p:spPr>
            <a:xfrm>
              <a:off x="7463367" y="453633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A294E-1145-FF4F-B6A6-9E08012BF96B}"/>
                </a:ext>
              </a:extLst>
            </p:cNvPr>
            <p:cNvSpPr txBox="1"/>
            <p:nvPr/>
          </p:nvSpPr>
          <p:spPr>
            <a:xfrm>
              <a:off x="6902450" y="44453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46C8D89-59AE-FC49-B99B-6D21202ED8CF}"/>
                </a:ext>
              </a:extLst>
            </p:cNvPr>
            <p:cNvSpPr txBox="1"/>
            <p:nvPr/>
          </p:nvSpPr>
          <p:spPr>
            <a:xfrm>
              <a:off x="6499225" y="4461197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98242A7-85D5-AB4D-9A4D-0F502D73905A}"/>
                </a:ext>
              </a:extLst>
            </p:cNvPr>
            <p:cNvSpPr txBox="1"/>
            <p:nvPr/>
          </p:nvSpPr>
          <p:spPr>
            <a:xfrm>
              <a:off x="6877050" y="438182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A391B-97A7-774C-8E43-E7B7EF620BAF}"/>
                </a:ext>
              </a:extLst>
            </p:cNvPr>
            <p:cNvSpPr txBox="1"/>
            <p:nvPr/>
          </p:nvSpPr>
          <p:spPr>
            <a:xfrm>
              <a:off x="7397750" y="438817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8A95362-A64A-1740-8DA4-55DC1610C92C}"/>
                </a:ext>
              </a:extLst>
            </p:cNvPr>
            <p:cNvCxnSpPr>
              <a:cxnSpLocks/>
            </p:cNvCxnSpPr>
            <p:nvPr/>
          </p:nvCxnSpPr>
          <p:spPr>
            <a:xfrm>
              <a:off x="6371303" y="4534222"/>
              <a:ext cx="13629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002BDA-06E8-9B4D-ABAC-FCECE2798D61}"/>
                </a:ext>
              </a:extLst>
            </p:cNvPr>
            <p:cNvCxnSpPr>
              <a:cxnSpLocks/>
            </p:cNvCxnSpPr>
            <p:nvPr/>
          </p:nvCxnSpPr>
          <p:spPr>
            <a:xfrm>
              <a:off x="6351639" y="4788222"/>
              <a:ext cx="11540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BE5257-49D2-3442-ACFA-560164D2BDEB}"/>
                </a:ext>
              </a:extLst>
            </p:cNvPr>
            <p:cNvSpPr txBox="1"/>
            <p:nvPr/>
          </p:nvSpPr>
          <p:spPr>
            <a:xfrm>
              <a:off x="5487127" y="4361859"/>
              <a:ext cx="96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30000" dirty="0"/>
                <a:t>h0</a:t>
              </a:r>
              <a:r>
                <a:rPr lang="en-US" dirty="0"/>
                <a:t>=P</a:t>
              </a:r>
              <a:r>
                <a:rPr lang="en-US" baseline="30000" dirty="0"/>
                <a:t>f0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Welfare of foreign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/>
                  <a:t> goes to zero, so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However, area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800" dirty="0"/>
                  <a:t> may not, so the welfare effects on foreign demanders and suppliers separately are not negligible.</a:t>
                </a: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080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0A29784-0C5B-504D-91F6-4205A5D55DF1}"/>
              </a:ext>
            </a:extLst>
          </p:cNvPr>
          <p:cNvSpPr/>
          <p:nvPr/>
        </p:nvSpPr>
        <p:spPr>
          <a:xfrm>
            <a:off x="426393" y="3793133"/>
            <a:ext cx="5404136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CD74-6C1B-9842-A37C-5B6AB34B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45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4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Trump’s 25% tariff on steel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So</a:t>
            </a:r>
          </a:p>
          <a:p>
            <a:pPr lvl="1"/>
            <a:r>
              <a:rPr lang="en-US" sz="2000" dirty="0"/>
              <a:t>Foreign price of steel should fall by 25% times the US share of the world market</a:t>
            </a:r>
          </a:p>
          <a:p>
            <a:pPr lvl="1"/>
            <a:r>
              <a:rPr lang="en-US" sz="2000" dirty="0"/>
              <a:t>US price of steel should rise by 25% of the foreign share of the world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/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𝑈𝑆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/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/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9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matters is, approximately, the US share of the world market for steel.</a:t>
                </a:r>
              </a:p>
              <a:p>
                <a:r>
                  <a:rPr lang="en-US" sz="2400" dirty="0"/>
                  <a:t>In 2018 (from Wikipedia) </a:t>
                </a:r>
              </a:p>
              <a:p>
                <a:pPr lvl="1"/>
                <a:r>
                  <a:rPr lang="en-US" sz="2000" dirty="0"/>
                  <a:t>US/World production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5%</a:t>
                </a:r>
              </a:p>
              <a:p>
                <a:pPr lvl="1"/>
                <a:r>
                  <a:rPr lang="en-US" sz="2000" dirty="0"/>
                  <a:t>US/World demand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7%</a:t>
                </a:r>
              </a:p>
              <a:p>
                <a:r>
                  <a:rPr lang="en-US" sz="2400" dirty="0"/>
                  <a:t>So US share is, at most, 7%</a:t>
                </a:r>
              </a:p>
              <a:p>
                <a:pPr lvl="1"/>
                <a:r>
                  <a:rPr lang="en-US" sz="2000" dirty="0"/>
                  <a:t>World price change 7% of 25%:  negative &lt; 2%</a:t>
                </a:r>
              </a:p>
              <a:p>
                <a:pPr lvl="1"/>
                <a:r>
                  <a:rPr lang="en-US" sz="2000" dirty="0"/>
                  <a:t>US price change 93% of 25%:  positive &gt; 23%</a:t>
                </a:r>
              </a:p>
              <a:p>
                <a:r>
                  <a:rPr lang="en-US" sz="2400" dirty="0"/>
                  <a:t>Several studies of the 2018 tariffs showed </a:t>
                </a:r>
              </a:p>
              <a:p>
                <a:pPr lvl="1"/>
                <a:r>
                  <a:rPr lang="en-US" sz="2000" dirty="0"/>
                  <a:t>No perceptible fall in world prices</a:t>
                </a:r>
              </a:p>
              <a:p>
                <a:pPr lvl="1"/>
                <a:r>
                  <a:rPr lang="en-US" sz="2000" dirty="0"/>
                  <a:t>US prices rose by amount of tariffs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70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7048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Special assumption for small country case</a:t>
            </a:r>
          </a:p>
          <a:p>
            <a:pPr lvl="1"/>
            <a:r>
              <a:rPr lang="en-US" sz="2400" dirty="0"/>
              <a:t>World price is given (country too small to influence it)</a:t>
            </a:r>
          </a:p>
          <a:p>
            <a:pPr lvl="1"/>
            <a:r>
              <a:rPr lang="en-US" sz="2400" dirty="0"/>
              <a:t>More correctly:  country’s supply and demand in that industry too small to influence the world price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45FE-7AB6-5B41-B2B8-6EC7D6EE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08113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Quota puts upper limit on </a:t>
            </a:r>
            <a:r>
              <a:rPr lang="en-US" sz="2800" u="sng" dirty="0"/>
              <a:t>quantity</a:t>
            </a:r>
            <a:r>
              <a:rPr lang="en-US" sz="2800" dirty="0"/>
              <a:t> of imports</a:t>
            </a:r>
          </a:p>
          <a:p>
            <a:r>
              <a:rPr lang="en-US" sz="2800" dirty="0"/>
              <a:t>Analysis is exactly the same as a tariff, except</a:t>
            </a:r>
          </a:p>
          <a:p>
            <a:pPr lvl="1"/>
            <a:r>
              <a:rPr lang="en-US" sz="2000" dirty="0"/>
              <a:t>Policy sets quantity of imports</a:t>
            </a:r>
          </a:p>
          <a:p>
            <a:pPr lvl="1"/>
            <a:r>
              <a:rPr lang="en-US" sz="2000" dirty="0"/>
              <a:t>Price difference is determined by the market (supply &amp; demand)</a:t>
            </a:r>
          </a:p>
          <a:p>
            <a:pPr lvl="1"/>
            <a:r>
              <a:rPr lang="en-US" sz="2000" dirty="0"/>
              <a:t>Price difference is called “tariff equivalent” of the quota</a:t>
            </a:r>
          </a:p>
          <a:p>
            <a:r>
              <a:rPr lang="en-US" sz="2400" dirty="0"/>
              <a:t>Welfare analysis of quota is the same as tariff, except</a:t>
            </a:r>
          </a:p>
          <a:p>
            <a:pPr lvl="1"/>
            <a:r>
              <a:rPr lang="en-US" sz="2000" dirty="0"/>
              <a:t>“Quota rent” instead of tariff revenue</a:t>
            </a:r>
          </a:p>
          <a:p>
            <a:r>
              <a:rPr lang="en-US" sz="2400" dirty="0"/>
              <a:t>Who gets the quota rent?</a:t>
            </a:r>
          </a:p>
          <a:p>
            <a:pPr lvl="1"/>
            <a:r>
              <a:rPr lang="en-US" sz="2000" dirty="0"/>
              <a:t>Depends on how quota is administered</a:t>
            </a:r>
          </a:p>
          <a:p>
            <a:pPr lvl="1"/>
            <a:r>
              <a:rPr lang="en-US" sz="2000" dirty="0"/>
              <a:t>Most commonly, goes to foreigners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51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DB77E2-4432-5D4A-B519-32EBB1529151}"/>
              </a:ext>
            </a:extLst>
          </p:cNvPr>
          <p:cNvSpPr/>
          <p:nvPr/>
        </p:nvSpPr>
        <p:spPr>
          <a:xfrm>
            <a:off x="2376949" y="3519949"/>
            <a:ext cx="11430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894F3-3998-3C42-AAAD-36D9C912312A}"/>
              </a:ext>
            </a:extLst>
          </p:cNvPr>
          <p:cNvSpPr/>
          <p:nvPr/>
        </p:nvSpPr>
        <p:spPr>
          <a:xfrm>
            <a:off x="2372833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quota</a:t>
            </a:r>
            <a:br>
              <a:rPr lang="en-US" dirty="0"/>
            </a:br>
            <a:r>
              <a:rPr lang="en-US" dirty="0"/>
              <a:t>(with rents to foreigners)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463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Quota </a:t>
            </a:r>
            <a:r>
              <a:rPr lang="en-US" sz="2800" i="1" dirty="0"/>
              <a:t>q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</a:t>
            </a:r>
            <a:r>
              <a:rPr lang="en-US" sz="2400" dirty="0" err="1"/>
              <a:t>quota,</a:t>
            </a:r>
            <a:r>
              <a:rPr lang="en-US" sz="2400" i="1" dirty="0" err="1"/>
              <a:t>q</a:t>
            </a:r>
            <a:r>
              <a:rPr lang="en-US" sz="2400" i="1" dirty="0"/>
              <a:t>,</a:t>
            </a:r>
            <a:r>
              <a:rPr lang="en-US" sz="2400" dirty="0"/>
              <a:t>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nothing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b+c+d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5476" y="4636090"/>
            <a:ext cx="9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 =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29199" y="3575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502" y="3276600"/>
            <a:ext cx="128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6A93C9F-4C82-C247-9299-31A7B2579C4F}"/>
              </a:ext>
            </a:extLst>
          </p:cNvPr>
          <p:cNvSpPr txBox="1">
            <a:spLocks/>
          </p:cNvSpPr>
          <p:nvPr/>
        </p:nvSpPr>
        <p:spPr bwMode="auto">
          <a:xfrm>
            <a:off x="4495800" y="4020313"/>
            <a:ext cx="4648200" cy="1173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/>
              <a:t>Foreign gains quota rent +</a:t>
            </a:r>
            <a:r>
              <a:rPr lang="en-US" sz="2400" i="1" kern="0" dirty="0"/>
              <a:t>c</a:t>
            </a:r>
          </a:p>
          <a:p>
            <a:pPr lvl="1"/>
            <a:r>
              <a:rPr lang="en-US" sz="2000" kern="0" dirty="0"/>
              <a:t>But this is negligible for world, since country is small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8DF73EF-DF5D-0A40-8423-DFEC3ECE09DD}"/>
              </a:ext>
            </a:extLst>
          </p:cNvPr>
          <p:cNvSpPr txBox="1">
            <a:spLocks/>
          </p:cNvSpPr>
          <p:nvPr/>
        </p:nvSpPr>
        <p:spPr bwMode="auto">
          <a:xfrm>
            <a:off x="4670323" y="5313255"/>
            <a:ext cx="4385188" cy="409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000" kern="0" dirty="0"/>
              <a:t>World dead-weight loss is still </a:t>
            </a:r>
            <a:r>
              <a:rPr lang="en-US" sz="2000" i="1" kern="0" dirty="0" err="1"/>
              <a:t>b+d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950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49" grpId="1" animBg="1"/>
      <p:bldP spid="49" grpId="2" animBg="1"/>
      <p:bldP spid="48" grpId="0" animBg="1"/>
      <p:bldP spid="5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7103" y="2956759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51058" y="2969051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33930" y="3431687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33753" y="3422728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69666" y="3443497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558" y="2968295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228" y="3124199"/>
            <a:ext cx="8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Q=M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2999"/>
            <a:ext cx="4648200" cy="4740639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quota,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    0</a:t>
            </a:r>
          </a:p>
          <a:p>
            <a:pPr marL="457200" lvl="1" indent="0">
              <a:buNone/>
            </a:pPr>
            <a:r>
              <a:rPr lang="en-US" sz="2000" dirty="0"/>
              <a:t>Country must lose: 	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Foreign: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Foreigners gain rents	+(</a:t>
            </a:r>
            <a:r>
              <a:rPr lang="en-US" sz="2000" i="1" dirty="0" err="1"/>
              <a:t>a</a:t>
            </a:r>
            <a:r>
              <a:rPr lang="en-US" sz="2000" dirty="0" err="1"/>
              <a:t>+</a:t>
            </a:r>
            <a:r>
              <a:rPr lang="en-US" sz="2000" i="1" dirty="0" err="1"/>
              <a:t>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	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  <a:endParaRPr lang="en-US" sz="2000" dirty="0"/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51685" y="5031698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7294144-3E2A-2F41-AC06-AAC1722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7" y="0"/>
            <a:ext cx="8229600" cy="1143000"/>
          </a:xfrm>
        </p:spPr>
        <p:txBody>
          <a:bodyPr/>
          <a:lstStyle/>
          <a:p>
            <a:r>
              <a:rPr lang="en-US" dirty="0"/>
              <a:t>Large country quota</a:t>
            </a:r>
            <a:br>
              <a:rPr lang="en-US" dirty="0"/>
            </a:br>
            <a:r>
              <a:rPr lang="en-US" sz="3200" dirty="0"/>
              <a:t>(with rents to foreigners)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3E8FE-380C-3F43-8C24-BD633A12ADE0}"/>
              </a:ext>
            </a:extLst>
          </p:cNvPr>
          <p:cNvCxnSpPr/>
          <p:nvPr/>
        </p:nvCxnSpPr>
        <p:spPr>
          <a:xfrm>
            <a:off x="5054183" y="5401455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3">
            <a:extLst>
              <a:ext uri="{FF2B5EF4-FFF2-40B4-BE49-F238E27FC236}">
                <a16:creationId xmlns:a16="http://schemas.microsoft.com/office/drawing/2014/main" id="{FC155815-9CDB-CA49-B952-65224151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43848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F6E749DD-C1F4-0A4C-B645-CE6EB6439912}"/>
              </a:ext>
            </a:extLst>
          </p:cNvPr>
          <p:cNvSpPr txBox="1">
            <a:spLocks noChangeArrowheads="1"/>
          </p:cNvSpPr>
          <p:nvPr/>
        </p:nvSpPr>
        <p:spPr bwMode="auto">
          <a:xfrm rot="21289946">
            <a:off x="5066434" y="5666216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542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1" grpId="0" animBg="1"/>
      <p:bldP spid="131" grpId="1" animBg="1"/>
      <p:bldP spid="131" grpId="3" animBg="1"/>
      <p:bldP spid="131" grpId="4" animBg="1"/>
      <p:bldP spid="131" grpId="5" animBg="1"/>
      <p:bldP spid="131" grpId="6" animBg="1"/>
      <p:bldP spid="131" grpId="7" animBg="1"/>
      <p:bldP spid="4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32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Quotas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quotas be administered; what happens to the quota rents in each case?</a:t>
            </a:r>
          </a:p>
          <a:p>
            <a:r>
              <a:rPr lang="en-US" dirty="0"/>
              <a:t>How is an import quota equivalent to a tariff?  How is it not?</a:t>
            </a:r>
          </a:p>
          <a:p>
            <a:r>
              <a:rPr lang="en-US" dirty="0"/>
              <a:t>With a fixed and binding import quota, how will the domestic price and the tariff-equivalent of the quota change if curves shift?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681002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Tariff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I’m not finding much on this, unlike last year.</a:t>
            </a:r>
          </a:p>
          <a:p>
            <a:pPr lvl="1"/>
            <a:r>
              <a:rPr lang="en-US" sz="2000" dirty="0"/>
              <a:t>UK threatens new tariffs on US</a:t>
            </a:r>
          </a:p>
          <a:p>
            <a:pPr lvl="2"/>
            <a:r>
              <a:rPr lang="en-US" sz="1600" dirty="0"/>
              <a:t>Reuters, 5/24/21:  “UK proposes new tariffs on U.S. wines and lobsters” (Due to US tariffs on steel &amp; Aluminum)</a:t>
            </a:r>
          </a:p>
          <a:p>
            <a:pPr lvl="1"/>
            <a:r>
              <a:rPr lang="en-US" sz="2000" dirty="0"/>
              <a:t>US continues to threaten tariffs against digital taxes.</a:t>
            </a:r>
          </a:p>
          <a:p>
            <a:pPr lvl="2"/>
            <a:r>
              <a:rPr lang="en-US" sz="1600" dirty="0"/>
              <a:t>FT, 6/2/21:  “US wields $2bn tariff threat against 6 nations over digital taxes”</a:t>
            </a:r>
          </a:p>
          <a:p>
            <a:pPr lvl="1"/>
            <a:r>
              <a:rPr lang="en-US" sz="2000" dirty="0"/>
              <a:t>Trump threatened Vietnam with tariff due to its weak currency.  </a:t>
            </a:r>
          </a:p>
          <a:p>
            <a:pPr lvl="2"/>
            <a:r>
              <a:rPr lang="en-US" sz="1600" dirty="0"/>
              <a:t>Reuters, 7/24/21:  “U.S. trade agency drops tariff threat against Vietnam over currency practices”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963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country, Import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382344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move from autarky to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Imports rise</a:t>
            </a:r>
          </a:p>
          <a:p>
            <a:r>
              <a:rPr lang="en-US" sz="2400" dirty="0"/>
              <a:t>Welfare effects:</a:t>
            </a:r>
          </a:p>
          <a:p>
            <a:pPr lvl="1"/>
            <a:r>
              <a:rPr lang="en-US" sz="2000" dirty="0"/>
              <a:t>Suppliers lose     −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+(</a:t>
            </a:r>
            <a:r>
              <a:rPr lang="en-US" sz="2000" i="1" dirty="0" err="1"/>
              <a:t>a+b</a:t>
            </a:r>
            <a:r>
              <a:rPr lang="en-US" sz="2000" i="1" dirty="0"/>
              <a:t>)</a:t>
            </a:r>
            <a:endParaRPr lang="en-US" sz="2000" dirty="0"/>
          </a:p>
          <a:p>
            <a:pPr lvl="1"/>
            <a:r>
              <a:rPr lang="en-US" sz="2000" dirty="0"/>
              <a:t>Country gains      +</a:t>
            </a:r>
            <a:r>
              <a:rPr lang="en-US" sz="2000" i="1" dirty="0"/>
              <a:t>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5021729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" y="2438400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>
            <a:off x="2057400" y="419100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71800" y="41910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6EB7-13E1-A84D-A30B-7D127637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FA6722E8-7B54-8445-883A-019F4BC0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04" y="49276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BEC494A4-F784-2344-A14E-C633741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6" y="5511976"/>
            <a:ext cx="2059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  <a:cs typeface="Lucida Blackletter"/>
              </a:rPr>
              <a:t>The Gain from Trade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F012F9-BE00-964B-B7F7-EF0884839770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7FC8E9-6168-B64E-AF1D-F6B8052CA7C9}"/>
              </a:ext>
            </a:extLst>
          </p:cNvPr>
          <p:cNvSpPr txBox="1"/>
          <p:nvPr/>
        </p:nvSpPr>
        <p:spPr>
          <a:xfrm>
            <a:off x="2402066" y="48369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3D4B4-0481-7449-A31A-72B26585CF1C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A11702-31BD-BC4C-9F02-7C2E74528D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446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7" grpId="0"/>
      <p:bldP spid="32" grpId="0" animBg="1"/>
      <p:bldP spid="4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733" y="3505200"/>
            <a:ext cx="1134534" cy="5418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199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1"/>
            <a:ext cx="46482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 tariff, starting from free trade</a:t>
            </a:r>
          </a:p>
          <a:p>
            <a:pPr lvl="1"/>
            <a:r>
              <a:rPr lang="en-US" sz="2000" dirty="0"/>
              <a:t>Price rises</a:t>
            </a:r>
          </a:p>
          <a:p>
            <a:pPr lvl="1"/>
            <a:r>
              <a:rPr lang="en-US" sz="2000" dirty="0"/>
              <a:t>Quantity supplied rises</a:t>
            </a:r>
          </a:p>
          <a:p>
            <a:pPr lvl="1"/>
            <a:r>
              <a:rPr lang="en-US" sz="2000" dirty="0"/>
              <a:t>Quantity demanded falls</a:t>
            </a:r>
          </a:p>
          <a:p>
            <a:pPr lvl="1"/>
            <a:r>
              <a:rPr lang="en-US" sz="2000" dirty="0"/>
              <a:t>Quantity of imports falls</a:t>
            </a:r>
          </a:p>
          <a:p>
            <a:pPr lvl="1"/>
            <a:r>
              <a:rPr lang="en-US" sz="2000" dirty="0"/>
              <a:t>Tariff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052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09DBC1-27B5-FC41-8A49-00A553819E14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12730E-75B8-0345-B1F8-7CE236F3B81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145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102164</TotalTime>
  <Words>4895</Words>
  <Application>Microsoft Macintosh PowerPoint</Application>
  <PresentationFormat>On-screen Show (4:3)</PresentationFormat>
  <Paragraphs>1207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Cambria Math</vt:lpstr>
      <vt:lpstr>Lucida Blackletter</vt:lpstr>
      <vt:lpstr>Wingdings</vt:lpstr>
      <vt:lpstr>Default Design</vt:lpstr>
      <vt:lpstr>Classes 3, 4  Tariffs and Quotas  by Alan V. Deardorff University of Michigan 2021</vt:lpstr>
      <vt:lpstr>Announcements</vt:lpstr>
      <vt:lpstr>Pause for Discussion</vt:lpstr>
      <vt:lpstr>Questions from KOM</vt:lpstr>
      <vt:lpstr>Outline</vt:lpstr>
      <vt:lpstr>Small country</vt:lpstr>
      <vt:lpstr>Small country</vt:lpstr>
      <vt:lpstr>Small country, Import Industry</vt:lpstr>
      <vt:lpstr>Small country tariff</vt:lpstr>
      <vt:lpstr>Small country tariff</vt:lpstr>
      <vt:lpstr>Small country tariff</vt:lpstr>
      <vt:lpstr>Pause for Discussion</vt:lpstr>
      <vt:lpstr>Questions on Graph</vt:lpstr>
      <vt:lpstr>Small country, larger tariff</vt:lpstr>
      <vt:lpstr>Small country, prohibitive tariff</vt:lpstr>
      <vt:lpstr>Comparative Statics with Tariff Fall in World Price</vt:lpstr>
      <vt:lpstr>Comparative Statics with Tariff Fall in World Price</vt:lpstr>
      <vt:lpstr>Pause for  Your Questions</vt:lpstr>
      <vt:lpstr>Pause for Discussion</vt:lpstr>
      <vt:lpstr>Questions on Tariff Analysis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PowerPoint Presentation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Pause for Discussion</vt:lpstr>
      <vt:lpstr>Questions on Equations</vt:lpstr>
      <vt:lpstr>Outline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country, World Market</vt:lpstr>
      <vt:lpstr>Large country, World Market</vt:lpstr>
      <vt:lpstr>Pause for Discussion</vt:lpstr>
      <vt:lpstr>Questions on Large Country</vt:lpstr>
      <vt:lpstr>Large country, “Optimal” tariff Watch as t rises</vt:lpstr>
      <vt:lpstr>Large country, “Optimal” tariff Watch as t rises</vt:lpstr>
      <vt:lpstr>PowerPoint Presentation</vt:lpstr>
      <vt:lpstr>How Sizes and Slopes Matter</vt:lpstr>
      <vt:lpstr>How Slopes (Elasticities) Matter</vt:lpstr>
      <vt:lpstr>How Sizes Matter</vt:lpstr>
      <vt:lpstr>Pause for Your Questions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Welfare of Home Country</vt:lpstr>
      <vt:lpstr>Two-Country in Equations</vt:lpstr>
      <vt:lpstr>Two-Country in Equations</vt:lpstr>
      <vt:lpstr>Is the US a Large Country?</vt:lpstr>
      <vt:lpstr>Is the US a Large Country?</vt:lpstr>
      <vt:lpstr>Pause for Your Questions</vt:lpstr>
      <vt:lpstr>Quotas</vt:lpstr>
      <vt:lpstr>Small country quota (with rents to foreigners)</vt:lpstr>
      <vt:lpstr>Large country quota (with rents to foreigners)</vt:lpstr>
      <vt:lpstr>Pause for Discussion</vt:lpstr>
      <vt:lpstr>Questions on Quotas</vt:lpstr>
      <vt:lpstr>Recent Tariff Threats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221</cp:revision>
  <cp:lastPrinted>2020-09-15T14:54:59Z</cp:lastPrinted>
  <dcterms:created xsi:type="dcterms:W3CDTF">2011-01-03T19:29:08Z</dcterms:created>
  <dcterms:modified xsi:type="dcterms:W3CDTF">2021-09-14T15:11:52Z</dcterms:modified>
</cp:coreProperties>
</file>